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2"/>
  </p:notesMasterIdLst>
  <p:sldIdLst>
    <p:sldId id="261" r:id="rId2"/>
    <p:sldId id="447" r:id="rId3"/>
    <p:sldId id="448" r:id="rId4"/>
    <p:sldId id="449" r:id="rId5"/>
    <p:sldId id="450" r:id="rId6"/>
    <p:sldId id="451" r:id="rId7"/>
    <p:sldId id="452" r:id="rId8"/>
    <p:sldId id="311" r:id="rId9"/>
    <p:sldId id="455" r:id="rId10"/>
    <p:sldId id="363" r:id="rId11"/>
    <p:sldId id="364" r:id="rId12"/>
    <p:sldId id="312" r:id="rId13"/>
    <p:sldId id="352" r:id="rId14"/>
    <p:sldId id="378" r:id="rId15"/>
    <p:sldId id="315" r:id="rId16"/>
    <p:sldId id="316" r:id="rId17"/>
    <p:sldId id="424" r:id="rId18"/>
    <p:sldId id="425" r:id="rId19"/>
    <p:sldId id="381" r:id="rId20"/>
    <p:sldId id="384" r:id="rId21"/>
    <p:sldId id="319" r:id="rId22"/>
    <p:sldId id="339" r:id="rId23"/>
    <p:sldId id="391" r:id="rId24"/>
    <p:sldId id="392" r:id="rId25"/>
    <p:sldId id="393" r:id="rId26"/>
    <p:sldId id="394" r:id="rId27"/>
    <p:sldId id="395" r:id="rId28"/>
    <p:sldId id="396" r:id="rId29"/>
    <p:sldId id="468" r:id="rId30"/>
    <p:sldId id="398" r:id="rId31"/>
    <p:sldId id="480" r:id="rId32"/>
    <p:sldId id="399" r:id="rId33"/>
    <p:sldId id="402" r:id="rId34"/>
    <p:sldId id="403" r:id="rId35"/>
    <p:sldId id="404" r:id="rId36"/>
    <p:sldId id="426" r:id="rId37"/>
    <p:sldId id="405" r:id="rId38"/>
    <p:sldId id="406" r:id="rId39"/>
    <p:sldId id="407" r:id="rId40"/>
    <p:sldId id="409" r:id="rId41"/>
    <p:sldId id="465" r:id="rId42"/>
    <p:sldId id="463" r:id="rId43"/>
    <p:sldId id="412" r:id="rId44"/>
    <p:sldId id="464" r:id="rId45"/>
    <p:sldId id="414" r:id="rId46"/>
    <p:sldId id="415" r:id="rId47"/>
    <p:sldId id="416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427" r:id="rId60"/>
    <p:sldId id="338" r:id="rId61"/>
    <p:sldId id="377" r:id="rId62"/>
    <p:sldId id="430" r:id="rId63"/>
    <p:sldId id="431" r:id="rId64"/>
    <p:sldId id="432" r:id="rId65"/>
    <p:sldId id="433" r:id="rId66"/>
    <p:sldId id="434" r:id="rId67"/>
    <p:sldId id="435" r:id="rId68"/>
    <p:sldId id="436" r:id="rId69"/>
    <p:sldId id="437" r:id="rId70"/>
    <p:sldId id="438" r:id="rId71"/>
    <p:sldId id="439" r:id="rId72"/>
    <p:sldId id="440" r:id="rId73"/>
    <p:sldId id="441" r:id="rId74"/>
    <p:sldId id="443" r:id="rId75"/>
    <p:sldId id="469" r:id="rId76"/>
    <p:sldId id="442" r:id="rId77"/>
    <p:sldId id="474" r:id="rId78"/>
    <p:sldId id="475" r:id="rId79"/>
    <p:sldId id="476" r:id="rId80"/>
    <p:sldId id="479" r:id="rId8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67" autoAdjust="0"/>
    <p:restoredTop sz="90929"/>
  </p:normalViewPr>
  <p:slideViewPr>
    <p:cSldViewPr>
      <p:cViewPr varScale="1">
        <p:scale>
          <a:sx n="72" d="100"/>
          <a:sy n="72" d="100"/>
        </p:scale>
        <p:origin x="11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38" d="100"/>
          <a:sy n="38" d="100"/>
        </p:scale>
        <p:origin x="-153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73.xml"/><Relationship Id="rId2" Type="http://schemas.openxmlformats.org/officeDocument/2006/relationships/slide" Target="slides/slide72.xml"/><Relationship Id="rId1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D4CAF34-A43C-43C3-8318-F017B36AF3F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662835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"Genotype" is an organism's full hereditary information. "Phenotype" is an organism's actual observed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4CAF34-A43C-43C3-8318-F017B36AF3F3}" type="slidenum">
              <a:rPr lang="en-GB" altLang="en-US" smtClean="0"/>
              <a:pPr>
                <a:defRPr/>
              </a:pPr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20849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9672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4413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9001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652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839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0F2D6D9-2601-429F-AFDC-13123F781F06}" type="slidenum">
              <a:rPr lang="en-GB" altLang="en-US" sz="1200" smtClean="0"/>
              <a:pPr/>
              <a:t>72</a:t>
            </a:fld>
            <a:endParaRPr lang="en-GB" altLang="en-US" sz="120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54163" y="792163"/>
            <a:ext cx="4270375" cy="3203575"/>
          </a:xfrm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5650"/>
            <a:ext cx="5365750" cy="4040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641" tIns="46981" rIns="95641" bIns="46981"/>
          <a:lstStyle/>
          <a:p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294863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E6A2BDF-0E39-4CF6-9F62-4916A292F083}" type="slidenum">
              <a:rPr lang="en-GB" altLang="en-US" sz="1200" smtClean="0"/>
              <a:pPr/>
              <a:t>73</a:t>
            </a:fld>
            <a:endParaRPr lang="en-GB" altLang="en-US" sz="12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54163" y="792163"/>
            <a:ext cx="4270375" cy="3203575"/>
          </a:xfrm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5650"/>
            <a:ext cx="5365750" cy="4040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5641" tIns="46981" rIns="95641" bIns="46981"/>
          <a:lstStyle/>
          <a:p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974753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6273324-F7E5-4830-8A9C-4B4F4BEE8120}" type="slidenum">
              <a:rPr lang="en-US" altLang="en-US" sz="1200" smtClean="0">
                <a:latin typeface="Arial" panose="020B0604020202020204" pitchFamily="34" charset="0"/>
              </a:rPr>
              <a:pPr/>
              <a:t>74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8908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6273324-F7E5-4830-8A9C-4B4F4BEE8120}" type="slidenum">
              <a:rPr lang="en-US" altLang="en-US" sz="1200" smtClean="0">
                <a:latin typeface="Arial" panose="020B0604020202020204" pitchFamily="34" charset="0"/>
              </a:rPr>
              <a:pPr/>
              <a:t>75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605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991C5B8-281C-4689-AFD7-BE5CEC06A872}" type="slidenum">
              <a:rPr lang="en-US" altLang="en-US" sz="1200" smtClean="0">
                <a:latin typeface="Arial" panose="020B0604020202020204" pitchFamily="34" charset="0"/>
              </a:rPr>
              <a:pPr/>
              <a:t>76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143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Meiosis </a:t>
            </a:r>
            <a:r>
              <a:rPr lang="fa-IR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تقسیم سلولی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4CAF34-A43C-43C3-8318-F017B36AF3F3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12457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6612220-CA13-4159-8263-38C98B36219A}" type="slidenum">
              <a:rPr lang="en-US" altLang="en-US" sz="1200" smtClean="0"/>
              <a:pPr/>
              <a:t>80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526577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938A206-99C3-4763-8C33-FB1734840152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06237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3C5760D-4231-4AE0-9A5F-D896368F4DFF}" type="slidenum">
              <a:rPr lang="en-GB" altLang="en-US" sz="1200" smtClean="0"/>
              <a:pPr/>
              <a:t>33</a:t>
            </a:fld>
            <a:endParaRPr lang="en-GB" altLang="en-US" sz="1200"/>
          </a:p>
        </p:txBody>
      </p:sp>
    </p:spTree>
    <p:extLst>
      <p:ext uri="{BB962C8B-B14F-4D97-AF65-F5344CB8AC3E}">
        <p14:creationId xmlns:p14="http://schemas.microsoft.com/office/powerpoint/2010/main" val="3797088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9680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2278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2051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460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7242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EB158-6400-4E1A-BB71-D14678E6BE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179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21A86-C174-4C7D-B0EE-82D50B47CA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72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2687C-B370-4E65-B9D3-8AD3FD3F51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12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CE1F94-C2E1-4D4E-B243-3DDC5F0D65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7434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9169AE-6A7D-4F89-8953-B2042E0FC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4877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5800A-1A91-42D0-AFFE-F95FC7CDA9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6830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B6558-E65E-4BB0-ACB6-0789779EC5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8350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7685A9-83BC-450D-B94D-1737D2B7B7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4523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01A7E-DC57-45A5-BA34-DFAAA38649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3394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410C6-52C4-45CD-9C77-428B2ED508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288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B958B5-F676-4A8B-8ABF-D25E31FB4B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1790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4F080823-ACCD-40CD-B46C-0146E5978C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4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5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6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7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63513"/>
            <a:ext cx="7772400" cy="761999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Evolutionary Computation</a:t>
            </a:r>
            <a:endParaRPr lang="en-GB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0725" y="1543050"/>
            <a:ext cx="6478588" cy="33305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Natural Genetics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Natural Evolution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Evolutionary Algorithms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Genetic algorithms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Evolutionary programming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Genetic programming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Particle swarm optimization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Applications of EAs</a:t>
            </a:r>
          </a:p>
        </p:txBody>
      </p:sp>
      <p:sp>
        <p:nvSpPr>
          <p:cNvPr id="307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2A1675-78D4-409E-9B52-351B574F004A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/>
          </a:p>
        </p:txBody>
      </p:sp>
      <p:pic>
        <p:nvPicPr>
          <p:cNvPr id="307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1543050"/>
            <a:ext cx="2179638" cy="370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333375"/>
            <a:ext cx="6164262" cy="685800"/>
          </a:xfrm>
        </p:spPr>
        <p:txBody>
          <a:bodyPr/>
          <a:lstStyle/>
          <a:p>
            <a:pPr eaLnBrk="1" hangingPunct="1"/>
            <a:r>
              <a:rPr lang="en-US" altLang="de-DE" sz="3600">
                <a:latin typeface="Arial" panose="020B0604020202020204" pitchFamily="34" charset="0"/>
                <a:cs typeface="Arial" panose="020B0604020202020204" pitchFamily="34" charset="0"/>
              </a:rPr>
              <a:t> Natural Selection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484313"/>
            <a:ext cx="8688387" cy="4114800"/>
          </a:xfrm>
        </p:spPr>
        <p:txBody>
          <a:bodyPr/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Limited number of </a:t>
            </a:r>
            <a:r>
              <a:rPr lang="en-US" altLang="de-DE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</a:p>
          <a:p>
            <a:pPr eaLnBrk="1" hangingPunct="1"/>
            <a:r>
              <a:rPr lang="en-US" altLang="de-DE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</a:t>
            </a: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 results in struggle for existence</a:t>
            </a:r>
          </a:p>
          <a:p>
            <a:pPr eaLnBrk="1" hangingPunct="1"/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Success depends on </a:t>
            </a:r>
            <a:r>
              <a:rPr lang="en-US" altLang="de-DE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fitness</a:t>
            </a: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 --</a:t>
            </a:r>
          </a:p>
          <a:p>
            <a:pPr lvl="2" eaLnBrk="1" hangingPunct="1"/>
            <a:r>
              <a:rPr lang="en-US" altLang="de-DE" sz="2800" dirty="0">
                <a:latin typeface="Arial" panose="020B0604020202020204" pitchFamily="34" charset="0"/>
                <a:cs typeface="Arial" panose="020B0604020202020204" pitchFamily="34" charset="0"/>
              </a:rPr>
              <a:t>fitness of an individual:  how well-adapted an individual is to their environment</a:t>
            </a:r>
          </a:p>
          <a:p>
            <a:pPr lvl="2" eaLnBrk="1" hangingPunct="1"/>
            <a:r>
              <a:rPr lang="en-US" altLang="de-DE" sz="2800" dirty="0">
                <a:latin typeface="Arial" panose="020B0604020202020204" pitchFamily="34" charset="0"/>
                <a:cs typeface="Arial" panose="020B0604020202020204" pitchFamily="34" charset="0"/>
              </a:rPr>
              <a:t>This is determined by their </a:t>
            </a:r>
            <a:r>
              <a:rPr lang="en-US" altLang="de-DE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US" alt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(blueprints for their physical and other characteristics).</a:t>
            </a:r>
          </a:p>
          <a:p>
            <a:pPr eaLnBrk="1" hangingPunct="1"/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Successful individuals are able to reproduce and pass on their </a:t>
            </a:r>
            <a:r>
              <a:rPr lang="en-US" altLang="de-DE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</a:p>
        </p:txBody>
      </p:sp>
      <p:sp>
        <p:nvSpPr>
          <p:cNvPr id="1434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530577-4137-4C56-954E-A9B24A561F1D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88913"/>
            <a:ext cx="7772400" cy="1143000"/>
          </a:xfrm>
        </p:spPr>
        <p:txBody>
          <a:bodyPr/>
          <a:lstStyle/>
          <a:p>
            <a:r>
              <a:rPr lang="en-US" altLang="de-DE" sz="4000">
                <a:latin typeface="Arial" panose="020B0604020202020204" pitchFamily="34" charset="0"/>
                <a:cs typeface="Arial" panose="020B0604020202020204" pitchFamily="34" charset="0"/>
              </a:rPr>
              <a:t>When changes occur ...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9288" y="1732756"/>
            <a:ext cx="8643192" cy="4114800"/>
          </a:xfrm>
        </p:spPr>
        <p:txBody>
          <a:bodyPr/>
          <a:lstStyle/>
          <a:p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Previously “fit” (</a:t>
            </a:r>
            <a:r>
              <a:rPr lang="en-US" altLang="de-DE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well-adapted</a:t>
            </a: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) individuals will no longer be best-suited for their environment</a:t>
            </a:r>
          </a:p>
          <a:p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Some members of the population will have genes that confer different characteristics than “the norm”</a:t>
            </a:r>
          </a:p>
          <a:p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Some of these characteristics can make them more “fit” in the </a:t>
            </a:r>
            <a:r>
              <a:rPr lang="en-US" altLang="de-DE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changing environment</a:t>
            </a: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388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BE4D3B8-AD8F-4A4A-A8B6-F111E3B32D6D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uiExpand="1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458200" cy="887413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Evolution/Survival of the Fittest</a:t>
            </a:r>
            <a:endParaRPr lang="en-GB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836613"/>
            <a:ext cx="8785672" cy="2304355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theory of evolution is the statement that all species on Earth have arisen in this way by </a:t>
            </a: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 from one or more very simple 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self-reproducing molecules in the primeval soup. I.e. </a:t>
            </a:r>
            <a:r>
              <a:rPr lang="en-GB" alt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we have evolved via the accumulation of countless advantageous (in context) mutations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over countless generations, and </a:t>
            </a:r>
            <a:r>
              <a:rPr lang="en-GB" alt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species have diversified to occupy environmental niches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as a result of different environments favouring different </a:t>
            </a:r>
            <a:r>
              <a:rPr lang="en-GB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mutations (1859)</a:t>
            </a:r>
            <a:endParaRPr lang="en-GB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3" name="Picture 6" descr="File:Charles Darwin aged 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107" y="2513808"/>
            <a:ext cx="3106390" cy="380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8" descr="File:Origin of Species title p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60" y="2566986"/>
            <a:ext cx="2763837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0" descr="File:Biston.betularia.72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804319"/>
            <a:ext cx="2809875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12" descr="http://upload.wikimedia.org/wikipedia/commons/d/db/Biston.betularia.f.carbonaria.720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" y="4749800"/>
            <a:ext cx="2843212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D4EEE0-4F70-45C0-B1BE-3EB04C66A908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90563" y="250825"/>
            <a:ext cx="7772400" cy="1001713"/>
          </a:xfrm>
        </p:spPr>
        <p:txBody>
          <a:bodyPr/>
          <a:lstStyle/>
          <a:p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Evolving</a:t>
            </a:r>
          </a:p>
        </p:txBody>
      </p:sp>
      <p:pic>
        <p:nvPicPr>
          <p:cNvPr id="1843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252538"/>
            <a:ext cx="6753225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805EAA7-46B6-481C-9F41-FEE1C2D9B7B4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66675"/>
            <a:ext cx="7200900" cy="660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D09F65-92ED-42E5-BE22-E4FDC31E74BF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2438" y="190500"/>
            <a:ext cx="7929562" cy="838200"/>
          </a:xfrm>
        </p:spPr>
        <p:txBody>
          <a:bodyPr/>
          <a:lstStyle/>
          <a:p>
            <a:pPr eaLnBrk="1" hangingPunct="1"/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Evolution as an Optimization Method</a:t>
            </a:r>
            <a:endParaRPr lang="en-GB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458200" cy="4572000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609600" indent="-609600" eaLnBrk="1" hangingPunct="1">
              <a:buFontTx/>
              <a:buNone/>
            </a:pPr>
            <a:endParaRPr lang="en-GB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eaLnBrk="1" hangingPunct="1">
              <a:buFontTx/>
              <a:buNone/>
            </a:pPr>
            <a:r>
              <a:rPr lang="en-GB" altLang="en-US" sz="28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228600" y="1447800"/>
            <a:ext cx="837565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view evolution as a way of solving the problem: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GB" altLang="en-US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I best survive in this environment?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basic </a:t>
            </a:r>
            <a:r>
              <a:rPr lang="en-GB" alt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method 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of it is </a:t>
            </a: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and error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I.e. evolution is in the family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of methods that do something like this: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1. Come up with a new solution by randomly changing an old one.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Does it work better than previous solutions? If yes, keep it and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throw away one of the old ones. Otherwise, discard it.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2. Go to 1.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357188" y="3429000"/>
            <a:ext cx="7959725" cy="16811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142875" y="5286375"/>
            <a:ext cx="86201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But this appears to be a recipe for problem solving algorithms which take forever, with little or no eventual success! </a:t>
            </a:r>
          </a:p>
        </p:txBody>
      </p:sp>
      <p:sp>
        <p:nvSpPr>
          <p:cNvPr id="21512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1EDBA0D-F18F-4C1D-9A3F-6DE41A974DF3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12725" y="50800"/>
            <a:ext cx="8763000" cy="838200"/>
          </a:xfrm>
        </p:spPr>
        <p:txBody>
          <a:bodyPr/>
          <a:lstStyle/>
          <a:p>
            <a:pPr eaLnBrk="1" hangingPunct="1"/>
            <a:r>
              <a:rPr lang="en-US" altLang="en-US" sz="3200" b="1">
                <a:latin typeface="Arial" panose="020B0604020202020204" pitchFamily="34" charset="0"/>
                <a:cs typeface="Arial" panose="020B0604020202020204" pitchFamily="34" charset="0"/>
              </a:rPr>
              <a:t>The Magic Ingredients</a:t>
            </a:r>
            <a:endParaRPr lang="en-GB" alt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458200" cy="4572000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609600" indent="-609600" eaLnBrk="1" hangingPunct="1">
              <a:buFontTx/>
              <a:buNone/>
            </a:pPr>
            <a:endParaRPr lang="en-GB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eaLnBrk="1" hangingPunct="1">
              <a:buFontTx/>
              <a:buNone/>
            </a:pPr>
            <a:r>
              <a:rPr lang="en-GB" altLang="en-US" sz="28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182562" y="686078"/>
            <a:ext cx="8823325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Lesson0</a:t>
            </a: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  Natural evolution is driven by a </a:t>
            </a:r>
            <a:r>
              <a:rPr lang="en-GB" alt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environment </a:t>
            </a: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– 	</a:t>
            </a:r>
            <a:r>
              <a:rPr lang="en-GB" alt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essentially this </a:t>
            </a: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calculates an organism’s ‘</a:t>
            </a:r>
            <a:r>
              <a:rPr lang="en-GB" alt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fitness’ over its </a:t>
            </a:r>
            <a:r>
              <a:rPr lang="en-GB" altLang="en-US" sz="2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lifetime</a:t>
            </a: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altLang="en-US" sz="2200" i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GB" altLang="en-US" sz="2200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replace that with a much faster calculation!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Lesson1</a:t>
            </a: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   Keep a </a:t>
            </a:r>
            <a:r>
              <a:rPr lang="en-GB" alt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/collection of different things on the go. 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GB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Lesson2</a:t>
            </a: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GB" alt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`parents’ with a relatively </a:t>
            </a:r>
            <a:r>
              <a:rPr lang="en-GB" alt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weak</a:t>
            </a: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towards </a:t>
            </a:r>
            <a:r>
              <a:rPr lang="en-GB" alt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n-GB" alt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fittest</a:t>
            </a: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           It’s not really plain </a:t>
            </a:r>
            <a:r>
              <a:rPr lang="en-GB" alt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survival of the fittest</a:t>
            </a: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what works is </a:t>
            </a:r>
            <a:endParaRPr lang="en-GB" altLang="en-US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GB" altLang="en-US" sz="2200" i="1" u="sng" dirty="0">
                <a:latin typeface="Arial" panose="020B0604020202020204" pitchFamily="34" charset="0"/>
                <a:cs typeface="Arial" panose="020B0604020202020204" pitchFamily="34" charset="0"/>
              </a:rPr>
              <a:t>the fitter you are, the more chance you have to reproduce</a:t>
            </a:r>
            <a:r>
              <a:rPr lang="en-GB" alt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GB" alt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and it works best if even the least fit still have some chance.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GB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GB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GB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GB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53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4937125"/>
            <a:ext cx="54959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ADAB81-F50E-4AE3-9F51-A2C904F1182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12725" y="50800"/>
            <a:ext cx="8763000" cy="838200"/>
          </a:xfrm>
        </p:spPr>
        <p:txBody>
          <a:bodyPr/>
          <a:lstStyle/>
          <a:p>
            <a:pPr eaLnBrk="1" hangingPunct="1"/>
            <a:r>
              <a:rPr lang="en-US" altLang="en-US" sz="3200" b="1">
                <a:latin typeface="Arial" panose="020B0604020202020204" pitchFamily="34" charset="0"/>
                <a:cs typeface="Arial" panose="020B0604020202020204" pitchFamily="34" charset="0"/>
              </a:rPr>
              <a:t>The Magic Ingredients</a:t>
            </a:r>
            <a:endParaRPr lang="en-GB" alt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458200" cy="4572000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609600" indent="-609600" eaLnBrk="1" hangingPunct="1">
              <a:buFontTx/>
              <a:buNone/>
            </a:pPr>
            <a:endParaRPr lang="en-GB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eaLnBrk="1" hangingPunct="1">
              <a:buFontTx/>
              <a:buNone/>
            </a:pPr>
            <a:r>
              <a:rPr lang="en-GB" altLang="en-US" sz="28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52400" y="692150"/>
            <a:ext cx="8823325" cy="584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Lesson3</a:t>
            </a: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 Use </a:t>
            </a:r>
            <a:r>
              <a:rPr lang="en-GB" alt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randomised</a:t>
            </a: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GB" alt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Mutation </a:t>
            </a: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and/or</a:t>
            </a:r>
            <a:r>
              <a:rPr lang="en-GB" alt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Recombination (</a:t>
            </a:r>
            <a:r>
              <a:rPr lang="en-GB" altLang="en-US" sz="2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 </a:t>
            </a:r>
            <a:r>
              <a:rPr lang="en-GB" altLang="en-US" sz="2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crossover</a:t>
            </a:r>
            <a:r>
              <a:rPr lang="en-GB" altLang="en-US" sz="2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alt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generate new candidate solutions from the selected ‘parents’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en-US" altLang="de-DE" sz="2200" dirty="0">
                <a:latin typeface="Arial" panose="020B0604020202020204" pitchFamily="34" charset="0"/>
                <a:cs typeface="Arial" panose="020B0604020202020204" pitchFamily="34" charset="0"/>
              </a:rPr>
              <a:t>Mutation may be due to</a:t>
            </a:r>
          </a:p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en-US" altLang="de-DE" sz="2200" dirty="0">
                <a:latin typeface="Arial" panose="020B0604020202020204" pitchFamily="34" charset="0"/>
                <a:cs typeface="Arial" panose="020B0604020202020204" pitchFamily="34" charset="0"/>
              </a:rPr>
              <a:t> various sources (e.g. UV rays,</a:t>
            </a:r>
          </a:p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en-US" altLang="de-DE" sz="2200" dirty="0">
                <a:latin typeface="Arial" panose="020B0604020202020204" pitchFamily="34" charset="0"/>
                <a:cs typeface="Arial" panose="020B0604020202020204" pitchFamily="34" charset="0"/>
              </a:rPr>
              <a:t> chemicals, etc.)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8" name="Picture 5" descr="C:\WINDOWS\Desktop\533\meiosis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788" y="2209800"/>
            <a:ext cx="470693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91ECA4-28DA-4591-84E1-149E44AB84AA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04813"/>
            <a:ext cx="7772400" cy="1143000"/>
          </a:xfrm>
        </p:spPr>
        <p:txBody>
          <a:bodyPr/>
          <a:lstStyle/>
          <a:p>
            <a:r>
              <a:rPr lang="en-US" altLang="de-DE" sz="3600">
                <a:latin typeface="Arial" panose="020B0604020202020204" pitchFamily="34" charset="0"/>
                <a:cs typeface="Arial" panose="020B0604020202020204" pitchFamily="34" charset="0"/>
              </a:rPr>
              <a:t>When to Use EC Strategies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altLang="de-DE" sz="2400" dirty="0">
                <a:latin typeface="Arial" panose="020B0604020202020204" pitchFamily="34" charset="0"/>
                <a:cs typeface="Arial" panose="020B0604020202020204" pitchFamily="34" charset="0"/>
              </a:rPr>
              <a:t>When space to be searched is </a:t>
            </a:r>
            <a:r>
              <a:rPr lang="en-US" altLang="de-DE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 big </a:t>
            </a:r>
          </a:p>
          <a:p>
            <a:pPr marL="742950" lvl="2" indent="-342900"/>
            <a:r>
              <a:rPr lang="en-US" altLang="de-DE" sz="1800" dirty="0">
                <a:latin typeface="Arial" panose="020B0604020202020204" pitchFamily="34" charset="0"/>
                <a:cs typeface="Arial" panose="020B0604020202020204" pitchFamily="34" charset="0"/>
              </a:rPr>
              <a:t>search won’t return within our lifetimes, these types of problems are better solved using a parallel approach</a:t>
            </a:r>
          </a:p>
          <a:p>
            <a:r>
              <a:rPr lang="en-US" altLang="de-DE" sz="2400" dirty="0">
                <a:latin typeface="Arial" panose="020B0604020202020204" pitchFamily="34" charset="0"/>
                <a:cs typeface="Arial" panose="020B0604020202020204" pitchFamily="34" charset="0"/>
              </a:rPr>
              <a:t>When the “</a:t>
            </a:r>
            <a:r>
              <a:rPr lang="en-US" altLang="de-DE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r>
              <a:rPr lang="en-US" altLang="de-DE" sz="2400" dirty="0">
                <a:latin typeface="Arial" panose="020B0604020202020204" pitchFamily="34" charset="0"/>
                <a:cs typeface="Arial" panose="020B0604020202020204" pitchFamily="34" charset="0"/>
              </a:rPr>
              <a:t>” solution is not necessarily required</a:t>
            </a:r>
          </a:p>
          <a:p>
            <a:r>
              <a:rPr lang="en-US" altLang="de-DE" sz="2400" dirty="0">
                <a:latin typeface="Arial" panose="020B0604020202020204" pitchFamily="34" charset="0"/>
                <a:cs typeface="Arial" panose="020B0604020202020204" pitchFamily="34" charset="0"/>
              </a:rPr>
              <a:t>Approach to solving a problem </a:t>
            </a:r>
            <a:r>
              <a:rPr lang="en-US" altLang="de-DE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well-understood</a:t>
            </a:r>
          </a:p>
          <a:p>
            <a:r>
              <a:rPr lang="en-US" altLang="de-DE" sz="2400" dirty="0">
                <a:latin typeface="Arial" panose="020B0604020202020204" pitchFamily="34" charset="0"/>
                <a:cs typeface="Arial" panose="020B0604020202020204" pitchFamily="34" charset="0"/>
              </a:rPr>
              <a:t>Problems with </a:t>
            </a:r>
            <a:r>
              <a:rPr lang="en-US" altLang="de-DE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parameters </a:t>
            </a:r>
            <a:r>
              <a:rPr lang="en-US" altLang="de-DE" sz="2400" dirty="0">
                <a:latin typeface="Arial" panose="020B0604020202020204" pitchFamily="34" charset="0"/>
                <a:cs typeface="Arial" panose="020B0604020202020204" pitchFamily="34" charset="0"/>
              </a:rPr>
              <a:t>that need to be simultaneously optimized</a:t>
            </a:r>
          </a:p>
          <a:p>
            <a:r>
              <a:rPr lang="en-US" altLang="de-DE" sz="2400" dirty="0">
                <a:latin typeface="Arial" panose="020B0604020202020204" pitchFamily="34" charset="0"/>
                <a:cs typeface="Arial" panose="020B0604020202020204" pitchFamily="34" charset="0"/>
              </a:rPr>
              <a:t>Problems that are </a:t>
            </a:r>
            <a:r>
              <a:rPr lang="en-US" altLang="de-DE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</a:t>
            </a:r>
            <a:r>
              <a:rPr lang="en-US" alt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to describe mathematically</a:t>
            </a:r>
          </a:p>
        </p:txBody>
      </p:sp>
      <p:sp>
        <p:nvSpPr>
          <p:cNvPr id="2458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04278AA-5AB2-4940-AD13-7145F6AF59D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1158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EC Paradigms are Unique</a:t>
            </a:r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0963" name="Rectangle 5"/>
          <p:cNvSpPr>
            <a:spLocks noChangeArrowheads="1"/>
          </p:cNvSpPr>
          <p:nvPr/>
        </p:nvSpPr>
        <p:spPr bwMode="auto">
          <a:xfrm>
            <a:off x="609600" y="1658412"/>
            <a:ext cx="77724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573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17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 paradigms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differ from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search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and optimization paradigms in that EC paradigms:</a:t>
            </a:r>
          </a:p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AutoNum type="arabicParenR"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Use a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of points in their search,</a:t>
            </a:r>
          </a:p>
          <a:p>
            <a:pPr>
              <a:buFontTx/>
              <a:buAutoNum type="arabicParenR"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2)  Use direct “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fitness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” information, instead of function 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derivatives or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other related knowledge, and ,</a:t>
            </a:r>
          </a:p>
          <a:p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3)  Use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probabilistic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rather than deterministic transition rules.</a:t>
            </a:r>
          </a:p>
        </p:txBody>
      </p:sp>
      <p:sp>
        <p:nvSpPr>
          <p:cNvPr id="4096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77FC859-E78B-455F-BBF3-80CBB23B8C70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8038" y="188913"/>
            <a:ext cx="7772400" cy="791815"/>
          </a:xfrm>
        </p:spPr>
        <p:txBody>
          <a:bodyPr/>
          <a:lstStyle/>
          <a:p>
            <a:pPr eaLnBrk="1" hangingPunct="1"/>
            <a:r>
              <a:rPr lang="en-GB" alt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Genetics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844675"/>
            <a:ext cx="8207375" cy="4114800"/>
          </a:xfrm>
        </p:spPr>
        <p:txBody>
          <a:bodyPr/>
          <a:lstStyle/>
          <a:p>
            <a:pPr eaLnBrk="1" hangingPunct="1"/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information required to build a living organism is coded in the </a:t>
            </a:r>
            <a:r>
              <a:rPr lang="en-GB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that organism</a:t>
            </a:r>
          </a:p>
          <a:p>
            <a:pPr eaLnBrk="1" hangingPunct="1"/>
            <a:r>
              <a:rPr lang="en-GB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Genotype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(DNA inside) determines </a:t>
            </a:r>
            <a:r>
              <a:rPr lang="en-GB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phenotype</a:t>
            </a:r>
          </a:p>
          <a:p>
            <a:pPr eaLnBrk="1" hangingPunct="1"/>
            <a:r>
              <a:rPr lang="en-GB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 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phenotypic traits is a complex mapping</a:t>
            </a:r>
          </a:p>
          <a:p>
            <a:pPr lvl="1" eaLnBrk="1" hangingPunct="1"/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One gene may affect many traits (</a:t>
            </a:r>
            <a:r>
              <a:rPr lang="en-GB" altLang="en-US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pleiotropy</a:t>
            </a: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</a:p>
          <a:p>
            <a:pPr lvl="1" eaLnBrk="1" hangingPunct="1"/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Many genes may affect one trait (</a:t>
            </a:r>
            <a:r>
              <a:rPr lang="en-GB" altLang="en-US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polygeny</a:t>
            </a: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</a:p>
          <a:p>
            <a:pPr eaLnBrk="1" hangingPunct="1"/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Small changes in the genotype lead to small changes in the organism (e.g., height, hair colour)</a:t>
            </a:r>
          </a:p>
        </p:txBody>
      </p:sp>
      <p:sp>
        <p:nvSpPr>
          <p:cNvPr id="410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F58EB2-57CD-4F87-A0C4-87ED2833D9A7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/>
          </a:p>
        </p:txBody>
      </p:sp>
    </p:spTree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Probabilistic Transition Rules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4035" name="Rectangle 5"/>
          <p:cNvSpPr>
            <a:spLocks noChangeArrowheads="1"/>
          </p:cNvSpPr>
          <p:nvPr/>
        </p:nvSpPr>
        <p:spPr bwMode="auto">
          <a:xfrm>
            <a:off x="811212" y="2060848"/>
            <a:ext cx="764698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Search is </a:t>
            </a:r>
            <a:r>
              <a:rPr lang="en-US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random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Search is </a:t>
            </a:r>
            <a:r>
              <a:rPr lang="en-US" altLang="en-US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directed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toward regions that are </a:t>
            </a:r>
            <a:r>
              <a:rPr lang="en-US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likely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have 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higher fitness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Different EC paradigms make different uses of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stochasticity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03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2D16E0-FA4A-4AC8-99E1-1B0CDD80A1E9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39738" y="174625"/>
            <a:ext cx="8389937" cy="762000"/>
          </a:xfrm>
        </p:spPr>
        <p:txBody>
          <a:bodyPr/>
          <a:lstStyle/>
          <a:p>
            <a:pPr eaLnBrk="1" hangingPunct="1"/>
            <a:r>
              <a:rPr lang="en-GB" altLang="en-US" sz="3200" b="1">
                <a:latin typeface="Arial" panose="020B0604020202020204" pitchFamily="34" charset="0"/>
                <a:cs typeface="Arial" panose="020B0604020202020204" pitchFamily="34" charset="0"/>
              </a:rPr>
              <a:t>A Generic Evolutionary Algorithm 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3687" y="1052736"/>
            <a:ext cx="8535988" cy="4643438"/>
          </a:xfrm>
        </p:spPr>
        <p:txBody>
          <a:bodyPr lIns="54000" rIns="54000"/>
          <a:lstStyle/>
          <a:p>
            <a:pPr marL="0" indent="0" eaLnBrk="1" hangingPunct="1">
              <a:buFontTx/>
              <a:buNone/>
              <a:defRPr/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Suppose you have to find a solution to some problem or other, and  suppose, given any candidate solution </a:t>
            </a:r>
            <a:r>
              <a:rPr lang="en-GB" altLang="en-U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you have a </a:t>
            </a:r>
            <a:r>
              <a:rPr lang="en-GB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fitness function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altLang="en-U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which measures how good </a:t>
            </a:r>
            <a:r>
              <a:rPr lang="en-GB" altLang="en-U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as a solution to your problem.</a:t>
            </a:r>
          </a:p>
          <a:p>
            <a:pPr marL="0" indent="0" eaLnBrk="1" hangingPunct="1">
              <a:buFontTx/>
              <a:buNone/>
              <a:defRPr/>
            </a:pPr>
            <a:endParaRPr lang="en-GB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Generate an initial population </a:t>
            </a:r>
            <a:r>
              <a:rPr lang="en-GB" altLang="en-U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alt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of  randomly generated solutions (this is typically 100 or 500 or so). Use  </a:t>
            </a:r>
            <a:r>
              <a:rPr lang="en-GB" altLang="en-U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(s)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evaluate the fitness of each. Then:</a:t>
            </a:r>
          </a:p>
          <a:p>
            <a:pPr marL="609600" indent="-609600" eaLnBrk="1" hangingPunct="1">
              <a:buFontTx/>
              <a:buNone/>
              <a:defRPr/>
            </a:pPr>
            <a:endParaRPr lang="en-GB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eaLnBrk="1" hangingPunct="1">
              <a:buFontTx/>
              <a:buNone/>
              <a:defRPr/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Repeat until a termination condition is reached:</a:t>
            </a:r>
          </a:p>
          <a:p>
            <a:pPr marL="990600" lvl="1" indent="-533400" eaLnBrk="1" hangingPunct="1">
              <a:buFontTx/>
              <a:buAutoNum type="arabicPeriod"/>
              <a:defRPr/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Selection:  Choose some of </a:t>
            </a:r>
            <a:r>
              <a:rPr lang="en-GB" alt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be </a:t>
            </a:r>
            <a:r>
              <a:rPr lang="en-GB" altLang="en-U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parents</a:t>
            </a:r>
          </a:p>
          <a:p>
            <a:pPr marL="990600" lvl="1" indent="-533400" eaLnBrk="1" hangingPunct="1">
              <a:buFontTx/>
              <a:buAutoNum type="arabicPeriod"/>
              <a:defRPr/>
            </a:pPr>
            <a:endParaRPr lang="en-GB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90600" lvl="1" indent="-533400" eaLnBrk="1" hangingPunct="1">
              <a:buFontTx/>
              <a:buAutoNum type="arabicPeriod"/>
              <a:defRPr/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Variation:  Apply ‘genetic operators’ to the parents to produce some </a:t>
            </a:r>
            <a:r>
              <a:rPr lang="en-GB" altLang="en-U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children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then evaluate the fitness of the children.</a:t>
            </a:r>
          </a:p>
          <a:p>
            <a:pPr marL="990600" lvl="1" indent="-533400" eaLnBrk="1" hangingPunct="1">
              <a:buFontTx/>
              <a:buAutoNum type="arabicPeriod"/>
              <a:defRPr/>
            </a:pPr>
            <a:endParaRPr lang="en-GB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90600" lvl="1" indent="-533400" eaLnBrk="1" hangingPunct="1">
              <a:buFontTx/>
              <a:buAutoNum type="arabicPeriod"/>
              <a:defRPr/>
            </a:pP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Population update: Update the population </a:t>
            </a:r>
            <a:r>
              <a:rPr lang="en-GB" alt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by retaining some of the children and removing some of the </a:t>
            </a:r>
            <a:r>
              <a:rPr lang="en-GB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incumbents.</a:t>
            </a: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92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6F3EA9-D113-4209-839D-522D534B1E0F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2411760" y="116632"/>
            <a:ext cx="52625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Some of main questions:     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152400" y="830263"/>
            <a:ext cx="89916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select</a:t>
            </a:r>
            <a:r>
              <a:rPr lang="en-GB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Always select the best?  Bad results, quickly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Select almost randomly? Great results, too </a:t>
            </a:r>
            <a:r>
              <a:rPr lang="en-GB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slowly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There 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are many different ways to select – e.g. choose top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10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% of the population; choose with probability proportionate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to 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fitness; choose randomly from top 20%, </a:t>
            </a:r>
            <a:r>
              <a:rPr lang="en-GB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GB" altLang="en-US" sz="2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encode</a:t>
            </a:r>
            <a:r>
              <a:rPr lang="en-GB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The ‘Encoding’ or ‘Representation’, is the approach used to specify a solution as a data structure. </a:t>
            </a:r>
            <a:endParaRPr lang="en-GB" alt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GB" altLang="en-US" sz="24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vary</a:t>
            </a:r>
            <a:r>
              <a:rPr lang="en-GB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(mutation, recombination, etc…)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small-step mutation preferred, recombination seems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to be a principled way to do large steps, but large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steps are usually </a:t>
            </a:r>
            <a:r>
              <a:rPr lang="en-GB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abysmal</a:t>
            </a:r>
            <a:endParaRPr lang="en-GB" alt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4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B75552-9640-4AF0-83EB-8304CD97402E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chromosomes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83" name="Rectangle 5"/>
          <p:cNvSpPr>
            <a:spLocks noChangeArrowheads="1"/>
          </p:cNvSpPr>
          <p:nvPr/>
        </p:nvSpPr>
        <p:spPr bwMode="auto">
          <a:xfrm>
            <a:off x="228600" y="1303235"/>
            <a:ext cx="8735888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GAs work with a </a:t>
            </a:r>
            <a:r>
              <a:rPr lang="en-US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individuals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chromosomes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Number of elements in each individual equals the number of parameters in the optimization 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</a:p>
          <a:p>
            <a:pPr>
              <a:spcBef>
                <a:spcPct val="0"/>
              </a:spcBef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Parameters often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encoded as 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strings</a:t>
            </a:r>
          </a:p>
          <a:p>
            <a:pPr>
              <a:spcBef>
                <a:spcPct val="0"/>
              </a:spcBef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Any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finite alphabet can be used</a:t>
            </a:r>
          </a:p>
          <a:p>
            <a:pPr>
              <a:spcBef>
                <a:spcPct val="0"/>
              </a:spcBef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Typically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population member string is of fixed length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altLang="en-US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the number of parameters, and we have </a:t>
            </a:r>
            <a:r>
              <a:rPr lang="en-US" altLang="en-US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bits per parameter, then the 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space is 2</a:t>
            </a:r>
            <a:r>
              <a:rPr lang="en-US" altLang="en-US" sz="24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wb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8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E181BF2-5F89-4FF5-9283-F38F2889FD8F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GA Example Problem</a:t>
            </a:r>
          </a:p>
        </p:txBody>
      </p:sp>
      <p:sp>
        <p:nvSpPr>
          <p:cNvPr id="47107" name="Rectangle 7"/>
          <p:cNvSpPr>
            <a:spLocks noChangeArrowheads="1"/>
          </p:cNvSpPr>
          <p:nvPr/>
        </p:nvSpPr>
        <p:spPr bwMode="auto">
          <a:xfrm>
            <a:off x="762000" y="1295400"/>
            <a:ext cx="22844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Optimize value of  </a:t>
            </a:r>
            <a:endParaRPr lang="en-US" altLang="en-US" sz="1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47108" name="Object 6"/>
          <p:cNvGraphicFramePr>
            <a:graphicFrameLocks noChangeAspect="1"/>
          </p:cNvGraphicFramePr>
          <p:nvPr/>
        </p:nvGraphicFramePr>
        <p:xfrm>
          <a:off x="2895600" y="1219200"/>
          <a:ext cx="17526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3" name="Equation" r:id="rId3" imgW="1752600" imgH="596900" progId="Equation.3">
                  <p:embed/>
                </p:oleObj>
              </mc:Choice>
              <mc:Fallback>
                <p:oleObj name="Equation" r:id="rId3" imgW="1752600" imgH="596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219200"/>
                        <a:ext cx="17526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9" name="Rectangle 8"/>
          <p:cNvSpPr>
            <a:spLocks noChangeArrowheads="1"/>
          </p:cNvSpPr>
          <p:nvPr/>
        </p:nvSpPr>
        <p:spPr bwMode="auto">
          <a:xfrm>
            <a:off x="4800600" y="1371600"/>
            <a:ext cx="8175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over </a:t>
            </a:r>
            <a:endParaRPr lang="en-US" altLang="en-US" sz="180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47110" name="Object 5"/>
          <p:cNvGraphicFramePr>
            <a:graphicFrameLocks noChangeAspect="1"/>
          </p:cNvGraphicFramePr>
          <p:nvPr/>
        </p:nvGraphicFramePr>
        <p:xfrm>
          <a:off x="5791200" y="1447800"/>
          <a:ext cx="124777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4" name="Equation" r:id="rId5" imgW="1244600" imgH="228600" progId="Equation.3">
                  <p:embed/>
                </p:oleObj>
              </mc:Choice>
              <mc:Fallback>
                <p:oleObj name="Equation" r:id="rId5" imgW="12446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447800"/>
                        <a:ext cx="1247775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1" name="Rectangle 9"/>
          <p:cNvSpPr>
            <a:spLocks noChangeArrowheads="1"/>
          </p:cNvSpPr>
          <p:nvPr/>
        </p:nvSpPr>
        <p:spPr bwMode="auto">
          <a:xfrm>
            <a:off x="838200" y="1752600"/>
            <a:ext cx="5083175" cy="8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where x is restricted to integers.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1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maximum value of 1 occurs at x = 128.</a:t>
            </a:r>
            <a:r>
              <a:rPr lang="en-US" altLang="en-US" sz="11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altLang="en-US" sz="1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7112" name="Text Box 10"/>
          <p:cNvSpPr txBox="1">
            <a:spLocks noChangeArrowheads="1"/>
          </p:cNvSpPr>
          <p:nvPr/>
        </p:nvSpPr>
        <p:spPr bwMode="auto">
          <a:xfrm>
            <a:off x="1828800" y="6324600"/>
            <a:ext cx="5791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Note: Function space is identical to fitness space.</a:t>
            </a:r>
          </a:p>
        </p:txBody>
      </p:sp>
      <p:sp>
        <p:nvSpPr>
          <p:cNvPr id="47113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801B31-1AB2-49C5-ABD1-BF91F1D064FF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/>
          </a:p>
        </p:txBody>
      </p:sp>
      <p:pic>
        <p:nvPicPr>
          <p:cNvPr id="47114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2636838"/>
            <a:ext cx="6081712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4"/>
          <p:cNvSpPr>
            <a:spLocks noGrp="1" noChangeArrowheads="1"/>
          </p:cNvSpPr>
          <p:nvPr>
            <p:ph type="title"/>
          </p:nvPr>
        </p:nvSpPr>
        <p:spPr>
          <a:xfrm>
            <a:off x="784225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GA Example Problem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451160" y="1484784"/>
            <a:ext cx="8438529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One variable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binary alphabet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Therefore, represent each individual as 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8-bit binary string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Set number of population members to (artificially low)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Randomize population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Calculate fitness for each member of (initialized) population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8132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7254EF-15BC-4FC2-9F41-A0FEB848260B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209550"/>
            <a:ext cx="7772400" cy="69917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 Example Problem</a:t>
            </a:r>
          </a:p>
        </p:txBody>
      </p:sp>
      <p:sp>
        <p:nvSpPr>
          <p:cNvPr id="4915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BDA70A-CBB1-4D04-8F83-C9FF23DF7987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646519"/>
            <a:ext cx="8610600" cy="20955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924" y="3774974"/>
            <a:ext cx="4416152" cy="2702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26064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GA Example Problem - Reproduction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0179" name="Rectangle 6"/>
          <p:cNvSpPr>
            <a:spLocks noChangeArrowheads="1"/>
          </p:cNvSpPr>
          <p:nvPr/>
        </p:nvSpPr>
        <p:spPr bwMode="auto">
          <a:xfrm>
            <a:off x="179512" y="1628800"/>
            <a:ext cx="8552341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Reproduction is used to form new population of </a:t>
            </a:r>
            <a:r>
              <a:rPr lang="en-US" altLang="en-US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Select members of current population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Use stochastic process based on </a:t>
            </a:r>
            <a:r>
              <a:rPr lang="en-US" alt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fitnesses</a:t>
            </a:r>
            <a:endParaRPr lang="en-US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First, compute normalized fitness value for each individual by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dividing individual fitness by sum of all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fitnesses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(f</a:t>
            </a:r>
            <a:r>
              <a:rPr lang="en-US" alt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/ 5.083 in the example case)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Generate a random number between 0 and 1 </a:t>
            </a:r>
            <a:r>
              <a:rPr lang="en-US" altLang="en-US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times to form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new population</a:t>
            </a:r>
          </a:p>
        </p:txBody>
      </p:sp>
      <p:sp>
        <p:nvSpPr>
          <p:cNvPr id="5018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2738D07-FB69-4928-B1CC-4EC8A09E31C6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Population after Reproduction</a:t>
            </a:r>
          </a:p>
        </p:txBody>
      </p:sp>
      <p:sp>
        <p:nvSpPr>
          <p:cNvPr id="51203" name="Text Box 5"/>
          <p:cNvSpPr txBox="1">
            <a:spLocks noChangeArrowheads="1"/>
          </p:cNvSpPr>
          <p:nvPr/>
        </p:nvSpPr>
        <p:spPr bwMode="auto">
          <a:xfrm>
            <a:off x="609600" y="1295400"/>
            <a:ext cx="77724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The eight random numbers generated, presented in random order, are .293, .971, .160, .469, .664, .568, .371, and .109.  This results in initial population member numbers </a:t>
            </a:r>
            <a:r>
              <a:rPr lang="en-US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3, 8, 2, 5, 6, 5, 3, and 1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being chosen to make up the population after reproduction, as shown below.</a:t>
            </a:r>
          </a:p>
        </p:txBody>
      </p:sp>
      <p:pic>
        <p:nvPicPr>
          <p:cNvPr id="5120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2636838"/>
            <a:ext cx="3887787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ACDAD8-6337-42FE-B03A-07577AC9BC73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Crossover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9635" name="Rectangle 5"/>
          <p:cNvSpPr>
            <a:spLocks noChangeArrowheads="1"/>
          </p:cNvSpPr>
          <p:nvPr/>
        </p:nvSpPr>
        <p:spPr bwMode="auto">
          <a:xfrm>
            <a:off x="304800" y="1484784"/>
            <a:ext cx="815340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Two-point crossover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with p(c) of 60-80% is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common 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(75%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here)</a:t>
            </a:r>
          </a:p>
          <a:p>
            <a:pPr>
              <a:spcBef>
                <a:spcPct val="0"/>
              </a:spcBef>
            </a:pPr>
            <a:r>
              <a:rPr lang="en-US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pair off population, determine whether or not crossover will occur (in example, 3 of 4 crossover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Bef>
                <a:spcPct val="0"/>
              </a:spcBef>
            </a:pPr>
            <a:endParaRPr lang="en-US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Randomly select two </a:t>
            </a:r>
            <a:r>
              <a:rPr lang="en-US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crossover points 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pairs undergoing 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crossover</a:t>
            </a:r>
          </a:p>
          <a:p>
            <a:pPr>
              <a:spcBef>
                <a:spcPct val="0"/>
              </a:spcBef>
            </a:pPr>
            <a:endParaRPr lang="en-US" alt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Exchange portions of strings between 1st and 2nd crossover points, treating individuals as “ring” structures</a:t>
            </a:r>
          </a:p>
          <a:p>
            <a:pPr>
              <a:spcBef>
                <a:spcPct val="0"/>
              </a:spcBef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63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EB414B6-4779-4618-9306-1272F5C6D81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4553754"/>
            <a:ext cx="49053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32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0648"/>
            <a:ext cx="7772400" cy="659160"/>
          </a:xfrm>
        </p:spPr>
        <p:txBody>
          <a:bodyPr/>
          <a:lstStyle/>
          <a:p>
            <a:pPr eaLnBrk="1" hangingPunct="1"/>
            <a:r>
              <a:rPr lang="en-GB" alt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Genes and the Genome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660" y="1530330"/>
            <a:ext cx="8206680" cy="41148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Genes are encoded in strands of DNA called </a:t>
            </a:r>
            <a:r>
              <a:rPr lang="en-GB" alt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chromosomes</a:t>
            </a:r>
          </a:p>
          <a:p>
            <a:pPr eaLnBrk="1" hangingPunct="1">
              <a:lnSpc>
                <a:spcPct val="110000"/>
              </a:lnSpc>
            </a:pPr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most cells, there are two copies of each chromosome (</a:t>
            </a:r>
            <a:r>
              <a:rPr lang="en-GB" alt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diploidy</a:t>
            </a:r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>
              <a:lnSpc>
                <a:spcPct val="110000"/>
              </a:lnSpc>
            </a:pPr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complete genetic material in an individual’s genotype is called the </a:t>
            </a:r>
            <a:r>
              <a:rPr lang="en-GB" alt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Genome</a:t>
            </a:r>
          </a:p>
          <a:p>
            <a:pPr eaLnBrk="1" hangingPunct="1">
              <a:lnSpc>
                <a:spcPct val="110000"/>
              </a:lnSpc>
            </a:pPr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Within a species, most of the genetic material is the same</a:t>
            </a:r>
          </a:p>
        </p:txBody>
      </p:sp>
      <p:sp>
        <p:nvSpPr>
          <p:cNvPr id="512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CB0EEDC-2D74-4906-9336-F358E1ABF732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/>
          <p:cNvSpPr>
            <a:spLocks noGrp="1" noChangeArrowheads="1"/>
          </p:cNvSpPr>
          <p:nvPr>
            <p:ph type="title"/>
          </p:nvPr>
        </p:nvSpPr>
        <p:spPr>
          <a:xfrm>
            <a:off x="647700" y="1889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Crossover: Before and After</a:t>
            </a:r>
          </a:p>
        </p:txBody>
      </p:sp>
      <p:pic>
        <p:nvPicPr>
          <p:cNvPr id="5325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1196975"/>
            <a:ext cx="8569325" cy="505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D89E49-76DD-4F0D-A8B3-BB5C3421550F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4"/>
          <p:cNvSpPr>
            <a:spLocks noGrp="1" noChangeArrowheads="1"/>
          </p:cNvSpPr>
          <p:nvPr>
            <p:ph type="title"/>
          </p:nvPr>
        </p:nvSpPr>
        <p:spPr>
          <a:xfrm>
            <a:off x="463622" y="66124"/>
            <a:ext cx="8229600" cy="844689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Other c</a:t>
            </a:r>
            <a:r>
              <a:rPr lang="en-US" alt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rossover methods</a:t>
            </a:r>
            <a:endParaRPr lang="en-US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635" name="Rectangle 5"/>
          <p:cNvSpPr>
            <a:spLocks noChangeArrowheads="1"/>
          </p:cNvSpPr>
          <p:nvPr/>
        </p:nvSpPr>
        <p:spPr bwMode="auto">
          <a:xfrm>
            <a:off x="238233" y="1075587"/>
            <a:ext cx="8798263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most basic crossover is 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one-point: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10110|010  &gt;  10110100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01001|100  &gt;  01001010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Uniform crossover (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Syswerda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- Randomly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choose 2 parents &amp; stochastically 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decide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whether to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 crossover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At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each bit position, exchange bits between the 2 </a:t>
            </a:r>
            <a:endParaRPr lang="en-US" alt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strings with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p(c) &lt;= 50% [constant for run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Often start with relatively 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crossover rate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reduce it during 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run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63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EB414B6-4779-4618-9306-1272F5C6D81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219954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/>
          <p:cNvSpPr>
            <a:spLocks noGrp="1" noChangeArrowheads="1"/>
          </p:cNvSpPr>
          <p:nvPr>
            <p:ph type="title"/>
          </p:nvPr>
        </p:nvSpPr>
        <p:spPr>
          <a:xfrm>
            <a:off x="428625" y="26035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GA Example Problem: Mutation</a:t>
            </a:r>
          </a:p>
        </p:txBody>
      </p:sp>
      <p:sp>
        <p:nvSpPr>
          <p:cNvPr id="54275" name="Rectangle 5"/>
          <p:cNvSpPr>
            <a:spLocks noChangeArrowheads="1"/>
          </p:cNvSpPr>
          <p:nvPr/>
        </p:nvSpPr>
        <p:spPr bwMode="auto">
          <a:xfrm>
            <a:off x="387110" y="1195574"/>
            <a:ext cx="8305800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Mutation is final operation in GAs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Consists of flipping bits with probability of flip ~ .001 - .01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this example,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assume no bit flips (64 bits total in population)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Now have </a:t>
            </a:r>
            <a:r>
              <a:rPr lang="en-US" altLang="en-US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generation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with total fitness of 6.313, and two 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individuals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each with fitness &gt; .99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Now ready for more generations until stopping condition met: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* Number of generations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* Population member(s) with &gt; specified fitness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* No change in max fitness in </a:t>
            </a:r>
            <a:r>
              <a:rPr lang="en-US" alt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generations</a:t>
            </a:r>
          </a:p>
        </p:txBody>
      </p:sp>
      <p:sp>
        <p:nvSpPr>
          <p:cNvPr id="5427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FC42BD4-9B28-45B7-8AF8-AF8DCF9AD80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4"/>
          <p:cNvSpPr>
            <a:spLocks noGrp="1" noChangeArrowheads="1"/>
          </p:cNvSpPr>
          <p:nvPr>
            <p:ph type="title"/>
          </p:nvPr>
        </p:nvSpPr>
        <p:spPr>
          <a:xfrm>
            <a:off x="728663" y="1158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Representation of Variables</a:t>
            </a:r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7347" name="Rectangle 5"/>
          <p:cNvSpPr>
            <a:spLocks noChangeArrowheads="1"/>
          </p:cNvSpPr>
          <p:nvPr/>
        </p:nvSpPr>
        <p:spPr bwMode="auto">
          <a:xfrm>
            <a:off x="281350" y="1522263"/>
            <a:ext cx="72243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Consider example problem,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 where 127 is 01111111 and 128 is 10000000</a:t>
            </a:r>
          </a:p>
        </p:txBody>
      </p:sp>
      <p:sp>
        <p:nvSpPr>
          <p:cNvPr id="57348" name="Rectangle 6"/>
          <p:cNvSpPr>
            <a:spLocks noChangeArrowheads="1"/>
          </p:cNvSpPr>
          <p:nvPr/>
        </p:nvSpPr>
        <p:spPr bwMode="auto">
          <a:xfrm>
            <a:off x="281350" y="2821157"/>
            <a:ext cx="8153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smallest fitness change requires change in every bit !</a:t>
            </a:r>
          </a:p>
          <a:p>
            <a:pPr>
              <a:spcBef>
                <a:spcPct val="0"/>
              </a:spcBef>
              <a:buNone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34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6D9A7F-E150-4317-AA5C-52E20F0E66F2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03348" y="4186298"/>
            <a:ext cx="81534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Gray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coding has representation such that adjacent values vary by a single bit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alphabets possible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3276600" cy="533400"/>
          </a:xfrm>
        </p:spPr>
        <p:txBody>
          <a:bodyPr/>
          <a:lstStyle/>
          <a:p>
            <a:pPr eaLnBrk="1" hangingPunct="1"/>
            <a:r>
              <a:rPr lang="en-US" altLang="en-US" sz="3600"/>
              <a:t>Gray Coding</a:t>
            </a:r>
          </a:p>
        </p:txBody>
      </p:sp>
      <p:pic>
        <p:nvPicPr>
          <p:cNvPr id="59395" name="Picture 5" descr="Table3_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63950" y="304800"/>
            <a:ext cx="5211763" cy="54102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9396" name="Text Box 7"/>
          <p:cNvSpPr txBox="1">
            <a:spLocks noChangeArrowheads="1"/>
          </p:cNvSpPr>
          <p:nvPr/>
        </p:nvSpPr>
        <p:spPr bwMode="auto">
          <a:xfrm>
            <a:off x="228600" y="5715000"/>
            <a:ext cx="84582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To get Gray code from binary code, the leftmost bit is the same, then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Tahoma" panose="020B0604030504040204" pitchFamily="34" charset="0"/>
              </a:rPr>
              <a:t>G</a:t>
            </a:r>
            <a:r>
              <a:rPr lang="en-US" altLang="en-US" sz="1800" baseline="-25000">
                <a:latin typeface="Tahoma" panose="020B0604030504040204" pitchFamily="34" charset="0"/>
              </a:rPr>
              <a:t>i</a:t>
            </a:r>
            <a:r>
              <a:rPr lang="en-US" altLang="en-US" sz="1800">
                <a:latin typeface="Tahoma" panose="020B0604030504040204" pitchFamily="34" charset="0"/>
              </a:rPr>
              <a:t> = XOR(B</a:t>
            </a:r>
            <a:r>
              <a:rPr lang="en-US" altLang="en-US" sz="1800" baseline="-25000">
                <a:latin typeface="Tahoma" panose="020B0604030504040204" pitchFamily="34" charset="0"/>
              </a:rPr>
              <a:t>i</a:t>
            </a:r>
            <a:r>
              <a:rPr lang="en-US" altLang="en-US" sz="1800">
                <a:latin typeface="Tahoma" panose="020B0604030504040204" pitchFamily="34" charset="0"/>
              </a:rPr>
              <a:t>, B</a:t>
            </a:r>
            <a:r>
              <a:rPr lang="en-US" altLang="en-US" sz="1800" baseline="-25000">
                <a:latin typeface="Tahoma" panose="020B0604030504040204" pitchFamily="34" charset="0"/>
              </a:rPr>
              <a:t>i-1</a:t>
            </a:r>
            <a:r>
              <a:rPr lang="en-US" altLang="en-US" sz="1800">
                <a:latin typeface="Tahoma" panose="020B0604030504040204" pitchFamily="34" charset="0"/>
              </a:rPr>
              <a:t>) for i&gt;=2, where G</a:t>
            </a:r>
            <a:r>
              <a:rPr lang="en-US" altLang="en-US" sz="1800" baseline="-25000">
                <a:latin typeface="Tahoma" panose="020B0604030504040204" pitchFamily="34" charset="0"/>
              </a:rPr>
              <a:t>i</a:t>
            </a:r>
            <a:r>
              <a:rPr lang="en-US" altLang="en-US" sz="1800">
                <a:latin typeface="Tahoma" panose="020B0604030504040204" pitchFamily="34" charset="0"/>
              </a:rPr>
              <a:t> is the i</a:t>
            </a:r>
            <a:r>
              <a:rPr lang="en-US" altLang="en-US" sz="1800" baseline="30000">
                <a:latin typeface="Tahoma" panose="020B0604030504040204" pitchFamily="34" charset="0"/>
              </a:rPr>
              <a:t>th</a:t>
            </a:r>
            <a:r>
              <a:rPr lang="en-US" altLang="en-US" sz="1800">
                <a:latin typeface="Tahoma" panose="020B0604030504040204" pitchFamily="34" charset="0"/>
              </a:rPr>
              <a:t> Gray code bit, Bi is i</a:t>
            </a:r>
            <a:r>
              <a:rPr lang="en-US" altLang="en-US" sz="1800" baseline="30000">
                <a:latin typeface="Tahoma" panose="020B0604030504040204" pitchFamily="34" charset="0"/>
              </a:rPr>
              <a:t>th</a:t>
            </a:r>
            <a:r>
              <a:rPr lang="en-US" altLang="en-US" sz="1800">
                <a:latin typeface="Tahoma" panose="020B0604030504040204" pitchFamily="34" charset="0"/>
              </a:rPr>
              <a:t> binary bit.</a:t>
            </a:r>
          </a:p>
        </p:txBody>
      </p:sp>
      <p:sp>
        <p:nvSpPr>
          <p:cNvPr id="5939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B5D5C73-01C7-49FA-8A69-267D2F521C3D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4"/>
          <p:cNvSpPr>
            <a:spLocks noGrp="1" noChangeArrowheads="1"/>
          </p:cNvSpPr>
          <p:nvPr>
            <p:ph type="title"/>
          </p:nvPr>
        </p:nvSpPr>
        <p:spPr>
          <a:xfrm>
            <a:off x="706438" y="26035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Dynamic Range and Resolution</a:t>
            </a:r>
            <a:r>
              <a:rPr lang="en-US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0419" name="Rectangle 5"/>
          <p:cNvSpPr>
            <a:spLocks noChangeArrowheads="1"/>
          </p:cNvSpPr>
          <p:nvPr/>
        </p:nvSpPr>
        <p:spPr bwMode="auto">
          <a:xfrm>
            <a:off x="323528" y="1556728"/>
            <a:ext cx="8424936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 software allows you to set the dynamic range and resolution for each variable.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Example: Dynamic range is 2.5 to 4.5, and you want a resolution of 3 decimal places (1 in 1000), you need 11 bits.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Problems can occur: If we have a dynamic range of 5 and a resolution of 3 decimal places, then we need 13 bits, the same as for a dynamic range of 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can now get numbers from crossover and mutation 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 of range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and repairs or penalties must be implemented.</a:t>
            </a:r>
          </a:p>
        </p:txBody>
      </p:sp>
      <p:sp>
        <p:nvSpPr>
          <p:cNvPr id="6042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6DE8FF-EF3A-4A7B-9BDF-F8D1B15FDAAF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88640"/>
            <a:ext cx="7772400" cy="1143000"/>
          </a:xfrm>
        </p:spPr>
        <p:txBody>
          <a:bodyPr/>
          <a:lstStyle/>
          <a:p>
            <a:r>
              <a:rPr lang="en-US" altLang="en-US" dirty="0"/>
              <a:t>Individual Encoding 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2133600"/>
            <a:ext cx="8458200" cy="4114800"/>
          </a:xfrm>
        </p:spPr>
        <p:txBody>
          <a:bodyPr/>
          <a:lstStyle/>
          <a:p>
            <a:pPr lvl="1"/>
            <a:r>
              <a:rPr lang="en-US" altLang="en-US" dirty="0" smtClean="0"/>
              <a:t>Bit </a:t>
            </a:r>
            <a:r>
              <a:rPr lang="en-US" altLang="en-US" dirty="0"/>
              <a:t>strings                          (0101 ... 1100)</a:t>
            </a:r>
          </a:p>
          <a:p>
            <a:pPr lvl="1"/>
            <a:r>
              <a:rPr lang="en-US" altLang="en-US" dirty="0"/>
              <a:t>Real numbers                     (43.2 -33.1 ... 0.0 89.2) </a:t>
            </a:r>
          </a:p>
          <a:p>
            <a:pPr lvl="1"/>
            <a:r>
              <a:rPr lang="en-US" altLang="en-US" dirty="0"/>
              <a:t>Permutations of element     (E11 E3 E7 ... E1 E15)</a:t>
            </a:r>
          </a:p>
          <a:p>
            <a:pPr lvl="1"/>
            <a:r>
              <a:rPr lang="en-US" altLang="en-US" dirty="0"/>
              <a:t>Lists of rules                       (R1 R2 R3 ... R22 R23)</a:t>
            </a:r>
          </a:p>
          <a:p>
            <a:pPr lvl="1"/>
            <a:r>
              <a:rPr lang="en-US" altLang="en-US" dirty="0"/>
              <a:t>Program elements               (genetic programming)</a:t>
            </a:r>
          </a:p>
          <a:p>
            <a:pPr lvl="1"/>
            <a:r>
              <a:rPr lang="en-US" altLang="en-US" dirty="0"/>
              <a:t>... any data structure ...</a:t>
            </a:r>
          </a:p>
        </p:txBody>
      </p:sp>
      <p:sp>
        <p:nvSpPr>
          <p:cNvPr id="6144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2AD9F2-7B1A-4473-8C70-EF036D57AA06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40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4"/>
          <p:cNvSpPr>
            <a:spLocks noGrp="1" noChangeArrowheads="1"/>
          </p:cNvSpPr>
          <p:nvPr>
            <p:ph type="title"/>
          </p:nvPr>
        </p:nvSpPr>
        <p:spPr>
          <a:xfrm>
            <a:off x="555915" y="188640"/>
            <a:ext cx="7772400" cy="885588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Population Size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3491" name="Rectangle 5"/>
          <p:cNvSpPr>
            <a:spLocks noChangeArrowheads="1"/>
          </p:cNvSpPr>
          <p:nvPr/>
        </p:nvSpPr>
        <p:spPr bwMode="auto">
          <a:xfrm>
            <a:off x="533400" y="1609637"/>
            <a:ext cx="80772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Start with moderate sized population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50-500 is often a good starting place for a GA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Population size tend to increase </a:t>
            </a:r>
            <a:r>
              <a:rPr lang="en-US" altLang="en-US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linearly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individual string length (not exponentially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Bef>
                <a:spcPct val="0"/>
              </a:spcBef>
            </a:pPr>
            <a:endParaRPr lang="en-US" alt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Population typically remains the same size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Operators such as crossover and mutation significantly enhance parallel search capabilities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492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7CBFD8-A3F6-481B-AD41-83C1011F5BC6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Population Initialization</a:t>
            </a:r>
          </a:p>
        </p:txBody>
      </p:sp>
      <p:sp>
        <p:nvSpPr>
          <p:cNvPr id="64515" name="Rectangle 5"/>
          <p:cNvSpPr>
            <a:spLocks noChangeArrowheads="1"/>
          </p:cNvSpPr>
          <p:nvPr/>
        </p:nvSpPr>
        <p:spPr bwMode="auto">
          <a:xfrm>
            <a:off x="307851" y="1990002"/>
            <a:ext cx="8528297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Usually selected </a:t>
            </a:r>
            <a:r>
              <a:rPr lang="en-US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stochastically</a:t>
            </a:r>
          </a:p>
          <a:p>
            <a:pPr>
              <a:spcBef>
                <a:spcPct val="0"/>
              </a:spcBef>
            </a:pPr>
            <a:endParaRPr lang="en-US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Sometimes seeded with a </a:t>
            </a:r>
            <a:r>
              <a:rPr lang="en-US" alt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few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promising </a:t>
            </a:r>
            <a:r>
              <a:rPr lang="en-US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individuals</a:t>
            </a:r>
          </a:p>
          <a:p>
            <a:pPr>
              <a:spcBef>
                <a:spcPct val="0"/>
              </a:spcBef>
            </a:pPr>
            <a:endParaRPr lang="en-US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 not skew population significantly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451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EA9AED-6D60-4843-B059-BAAB0019A1E3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188640"/>
            <a:ext cx="7772400" cy="731168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Fitness Calculation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5539" name="Rectangle 5"/>
          <p:cNvSpPr>
            <a:spLocks noChangeArrowheads="1"/>
          </p:cNvSpPr>
          <p:nvPr/>
        </p:nvSpPr>
        <p:spPr bwMode="auto">
          <a:xfrm>
            <a:off x="504887" y="1628800"/>
            <a:ext cx="8134226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>
                <a:latin typeface="Tahoma" panose="020B0604030504040204" pitchFamily="34" charset="0"/>
              </a:rPr>
              <a:t>Most GAs scale fitness </a:t>
            </a:r>
            <a:r>
              <a:rPr lang="en-US" altLang="en-US" sz="2800" dirty="0" smtClean="0">
                <a:latin typeface="Tahoma" panose="020B0604030504040204" pitchFamily="34" charset="0"/>
              </a:rPr>
              <a:t>values</a:t>
            </a:r>
          </a:p>
          <a:p>
            <a:pPr>
              <a:spcBef>
                <a:spcPct val="0"/>
              </a:spcBef>
            </a:pPr>
            <a:endParaRPr lang="en-US" altLang="en-US" sz="2800" dirty="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800" dirty="0">
                <a:latin typeface="Tahoma" panose="020B0604030504040204" pitchFamily="34" charset="0"/>
              </a:rPr>
              <a:t>Example problem     </a:t>
            </a:r>
            <a:endParaRPr lang="en-US" altLang="en-US" sz="2800" dirty="0" smtClean="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</a:pPr>
            <a:endParaRPr lang="en-US" altLang="en-US" sz="2800" dirty="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sz="2800" dirty="0">
                <a:latin typeface="Tahoma" panose="020B0604030504040204" pitchFamily="34" charset="0"/>
              </a:rPr>
              <a:t> illustrates two common problems: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Tahoma" panose="020B0604030504040204" pitchFamily="34" charset="0"/>
              </a:rPr>
              <a:t>	1. “Bunching” of fitness values near top of </a:t>
            </a:r>
            <a:endParaRPr lang="en-US" altLang="en-US" sz="2800" dirty="0" smtClean="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Tahoma" panose="020B0604030504040204" pitchFamily="34" charset="0"/>
              </a:rPr>
              <a:t> </a:t>
            </a:r>
            <a:r>
              <a:rPr lang="en-US" altLang="en-US" sz="2800" dirty="0" smtClean="0">
                <a:latin typeface="Tahoma" panose="020B0604030504040204" pitchFamily="34" charset="0"/>
              </a:rPr>
              <a:t>         </a:t>
            </a:r>
            <a:r>
              <a:rPr lang="en-US" altLang="en-US" sz="2800" dirty="0" smtClean="0">
                <a:latin typeface="Tahoma" panose="020B0604030504040204" pitchFamily="34" charset="0"/>
              </a:rPr>
              <a:t>scale</a:t>
            </a:r>
            <a:r>
              <a:rPr lang="en-US" altLang="en-US" sz="2800" dirty="0">
                <a:latin typeface="Tahoma" panose="020B0604030504040204" pitchFamily="34" charset="0"/>
              </a:rPr>
              <a:t>, </a:t>
            </a:r>
            <a:r>
              <a:rPr lang="en-US" altLang="en-US" sz="2800" dirty="0" smtClean="0">
                <a:latin typeface="Tahoma" panose="020B0604030504040204" pitchFamily="34" charset="0"/>
              </a:rPr>
              <a:t>thereby lowering </a:t>
            </a:r>
            <a:r>
              <a:rPr lang="en-US" altLang="en-US" sz="2800" dirty="0">
                <a:latin typeface="Tahoma" panose="020B0604030504040204" pitchFamily="34" charset="0"/>
              </a:rPr>
              <a:t>fitness differentials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Tahoma" panose="020B0604030504040204" pitchFamily="34" charset="0"/>
              </a:rPr>
              <a:t>	2. Fitness values often are nearly constant </a:t>
            </a:r>
          </a:p>
        </p:txBody>
      </p:sp>
      <p:sp>
        <p:nvSpPr>
          <p:cNvPr id="6554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5192012-DDEC-4300-B751-84168B964BDE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400"/>
          </a:p>
        </p:txBody>
      </p:sp>
      <p:graphicFrame>
        <p:nvGraphicFramePr>
          <p:cNvPr id="5" name="Object 6">
            <a:extLst>
              <a:ext uri="{FF2B5EF4-FFF2-40B4-BE49-F238E27FC236}">
                <a16:creationId xmlns="" xmlns:a16="http://schemas.microsoft.com/office/drawing/2014/main" id="{3DC3EFCD-180B-43C9-98F9-6C53E40049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935198"/>
              </p:ext>
            </p:extLst>
          </p:nvPr>
        </p:nvGraphicFramePr>
        <p:xfrm>
          <a:off x="3995936" y="2468885"/>
          <a:ext cx="17526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1" name="Equation" r:id="rId3" imgW="1752600" imgH="596900" progId="Equation.3">
                  <p:embed/>
                </p:oleObj>
              </mc:Choice>
              <mc:Fallback>
                <p:oleObj name="Equation" r:id="rId3" imgW="1752600" imgH="596900" progId="Equation.3">
                  <p:embed/>
                  <p:pic>
                    <p:nvPicPr>
                      <p:cNvPr id="4710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2468885"/>
                        <a:ext cx="17526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0648"/>
            <a:ext cx="7772400" cy="638175"/>
          </a:xfrm>
        </p:spPr>
        <p:txBody>
          <a:bodyPr/>
          <a:lstStyle/>
          <a:p>
            <a:pPr eaLnBrk="1" hangingPunct="1"/>
            <a:r>
              <a:rPr lang="en-GB" alt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Homo Sapiens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702" y="1609725"/>
            <a:ext cx="8308769" cy="4114800"/>
          </a:xfrm>
        </p:spPr>
        <p:txBody>
          <a:bodyPr/>
          <a:lstStyle/>
          <a:p>
            <a:pPr eaLnBrk="1" hangingPunct="1"/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Human DNA is organised into chromosomes</a:t>
            </a:r>
          </a:p>
          <a:p>
            <a:pPr eaLnBrk="1" hangingPunct="1"/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Human body cells contains 23 pairs of chromosomes which together define the physical attributes of the individual:</a:t>
            </a:r>
          </a:p>
          <a:p>
            <a:pPr eaLnBrk="1" hangingPunct="1"/>
            <a:endParaRPr lang="en-GB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GB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148" name="Group 4"/>
          <p:cNvGrpSpPr>
            <a:grpSpLocks/>
          </p:cNvGrpSpPr>
          <p:nvPr/>
        </p:nvGrpSpPr>
        <p:grpSpPr bwMode="auto">
          <a:xfrm>
            <a:off x="1365250" y="4114800"/>
            <a:ext cx="6413500" cy="1981200"/>
            <a:chOff x="528" y="2400"/>
            <a:chExt cx="4568" cy="1536"/>
          </a:xfrm>
        </p:grpSpPr>
        <p:grpSp>
          <p:nvGrpSpPr>
            <p:cNvPr id="6150" name="Group 5"/>
            <p:cNvGrpSpPr>
              <a:grpSpLocks/>
            </p:cNvGrpSpPr>
            <p:nvPr/>
          </p:nvGrpSpPr>
          <p:grpSpPr bwMode="auto">
            <a:xfrm>
              <a:off x="760" y="2448"/>
              <a:ext cx="200" cy="384"/>
              <a:chOff x="760" y="2448"/>
              <a:chExt cx="200" cy="384"/>
            </a:xfrm>
          </p:grpSpPr>
          <p:sp>
            <p:nvSpPr>
              <p:cNvPr id="6220" name="Freeform 6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21" name="Freeform 7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51" name="Group 8"/>
            <p:cNvGrpSpPr>
              <a:grpSpLocks/>
            </p:cNvGrpSpPr>
            <p:nvPr/>
          </p:nvGrpSpPr>
          <p:grpSpPr bwMode="auto">
            <a:xfrm flipV="1">
              <a:off x="1536" y="2976"/>
              <a:ext cx="200" cy="384"/>
              <a:chOff x="760" y="2448"/>
              <a:chExt cx="200" cy="384"/>
            </a:xfrm>
          </p:grpSpPr>
          <p:sp>
            <p:nvSpPr>
              <p:cNvPr id="6218" name="Freeform 9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19" name="Freeform 10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52" name="Group 11"/>
            <p:cNvGrpSpPr>
              <a:grpSpLocks/>
            </p:cNvGrpSpPr>
            <p:nvPr/>
          </p:nvGrpSpPr>
          <p:grpSpPr bwMode="auto">
            <a:xfrm>
              <a:off x="4032" y="3552"/>
              <a:ext cx="200" cy="384"/>
              <a:chOff x="760" y="2448"/>
              <a:chExt cx="200" cy="384"/>
            </a:xfrm>
          </p:grpSpPr>
          <p:sp>
            <p:nvSpPr>
              <p:cNvPr id="6216" name="Freeform 12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17" name="Freeform 13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53" name="Group 14"/>
            <p:cNvGrpSpPr>
              <a:grpSpLocks/>
            </p:cNvGrpSpPr>
            <p:nvPr/>
          </p:nvGrpSpPr>
          <p:grpSpPr bwMode="auto">
            <a:xfrm>
              <a:off x="1872" y="2448"/>
              <a:ext cx="200" cy="384"/>
              <a:chOff x="760" y="2448"/>
              <a:chExt cx="200" cy="384"/>
            </a:xfrm>
          </p:grpSpPr>
          <p:sp>
            <p:nvSpPr>
              <p:cNvPr id="6214" name="Freeform 15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15" name="Freeform 16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54" name="Group 17"/>
            <p:cNvGrpSpPr>
              <a:grpSpLocks/>
            </p:cNvGrpSpPr>
            <p:nvPr/>
          </p:nvGrpSpPr>
          <p:grpSpPr bwMode="auto">
            <a:xfrm flipH="1">
              <a:off x="2160" y="3552"/>
              <a:ext cx="200" cy="384"/>
              <a:chOff x="760" y="2448"/>
              <a:chExt cx="200" cy="384"/>
            </a:xfrm>
          </p:grpSpPr>
          <p:sp>
            <p:nvSpPr>
              <p:cNvPr id="6212" name="Freeform 18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13" name="Freeform 19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55" name="Group 20"/>
            <p:cNvGrpSpPr>
              <a:grpSpLocks/>
            </p:cNvGrpSpPr>
            <p:nvPr/>
          </p:nvGrpSpPr>
          <p:grpSpPr bwMode="auto">
            <a:xfrm flipV="1">
              <a:off x="2304" y="2592"/>
              <a:ext cx="200" cy="384"/>
              <a:chOff x="760" y="2448"/>
              <a:chExt cx="200" cy="384"/>
            </a:xfrm>
          </p:grpSpPr>
          <p:sp>
            <p:nvSpPr>
              <p:cNvPr id="6210" name="Freeform 21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11" name="Freeform 22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56" name="Group 23"/>
            <p:cNvGrpSpPr>
              <a:grpSpLocks/>
            </p:cNvGrpSpPr>
            <p:nvPr/>
          </p:nvGrpSpPr>
          <p:grpSpPr bwMode="auto">
            <a:xfrm>
              <a:off x="3120" y="3072"/>
              <a:ext cx="200" cy="384"/>
              <a:chOff x="760" y="2448"/>
              <a:chExt cx="200" cy="384"/>
            </a:xfrm>
          </p:grpSpPr>
          <p:sp>
            <p:nvSpPr>
              <p:cNvPr id="6208" name="Freeform 24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9" name="Freeform 25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57" name="Group 26"/>
            <p:cNvGrpSpPr>
              <a:grpSpLocks/>
            </p:cNvGrpSpPr>
            <p:nvPr/>
          </p:nvGrpSpPr>
          <p:grpSpPr bwMode="auto">
            <a:xfrm flipV="1">
              <a:off x="3168" y="2400"/>
              <a:ext cx="200" cy="384"/>
              <a:chOff x="760" y="2448"/>
              <a:chExt cx="200" cy="384"/>
            </a:xfrm>
          </p:grpSpPr>
          <p:sp>
            <p:nvSpPr>
              <p:cNvPr id="6206" name="Freeform 27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7" name="Freeform 28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58" name="Group 29"/>
            <p:cNvGrpSpPr>
              <a:grpSpLocks/>
            </p:cNvGrpSpPr>
            <p:nvPr/>
          </p:nvGrpSpPr>
          <p:grpSpPr bwMode="auto">
            <a:xfrm flipH="1">
              <a:off x="3840" y="2880"/>
              <a:ext cx="200" cy="384"/>
              <a:chOff x="760" y="2448"/>
              <a:chExt cx="200" cy="384"/>
            </a:xfrm>
          </p:grpSpPr>
          <p:sp>
            <p:nvSpPr>
              <p:cNvPr id="6204" name="Freeform 30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5" name="Freeform 31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59" name="Group 32"/>
            <p:cNvGrpSpPr>
              <a:grpSpLocks/>
            </p:cNvGrpSpPr>
            <p:nvPr/>
          </p:nvGrpSpPr>
          <p:grpSpPr bwMode="auto">
            <a:xfrm>
              <a:off x="4176" y="2544"/>
              <a:ext cx="200" cy="384"/>
              <a:chOff x="760" y="2448"/>
              <a:chExt cx="200" cy="384"/>
            </a:xfrm>
          </p:grpSpPr>
          <p:sp>
            <p:nvSpPr>
              <p:cNvPr id="6202" name="Freeform 33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3" name="Freeform 34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60" name="Group 35"/>
            <p:cNvGrpSpPr>
              <a:grpSpLocks/>
            </p:cNvGrpSpPr>
            <p:nvPr/>
          </p:nvGrpSpPr>
          <p:grpSpPr bwMode="auto">
            <a:xfrm>
              <a:off x="2112" y="3024"/>
              <a:ext cx="200" cy="384"/>
              <a:chOff x="760" y="2448"/>
              <a:chExt cx="200" cy="384"/>
            </a:xfrm>
          </p:grpSpPr>
          <p:sp>
            <p:nvSpPr>
              <p:cNvPr id="6200" name="Freeform 36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01" name="Freeform 37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61" name="Group 38"/>
            <p:cNvGrpSpPr>
              <a:grpSpLocks/>
            </p:cNvGrpSpPr>
            <p:nvPr/>
          </p:nvGrpSpPr>
          <p:grpSpPr bwMode="auto">
            <a:xfrm flipV="1">
              <a:off x="3504" y="3456"/>
              <a:ext cx="200" cy="384"/>
              <a:chOff x="760" y="2448"/>
              <a:chExt cx="200" cy="384"/>
            </a:xfrm>
          </p:grpSpPr>
          <p:sp>
            <p:nvSpPr>
              <p:cNvPr id="6198" name="Freeform 39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9" name="Freeform 40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62" name="Group 41"/>
            <p:cNvGrpSpPr>
              <a:grpSpLocks/>
            </p:cNvGrpSpPr>
            <p:nvPr/>
          </p:nvGrpSpPr>
          <p:grpSpPr bwMode="auto">
            <a:xfrm flipH="1">
              <a:off x="4464" y="3168"/>
              <a:ext cx="200" cy="384"/>
              <a:chOff x="760" y="2448"/>
              <a:chExt cx="200" cy="384"/>
            </a:xfrm>
          </p:grpSpPr>
          <p:sp>
            <p:nvSpPr>
              <p:cNvPr id="6196" name="Freeform 42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7" name="Freeform 43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63" name="Group 44"/>
            <p:cNvGrpSpPr>
              <a:grpSpLocks/>
            </p:cNvGrpSpPr>
            <p:nvPr/>
          </p:nvGrpSpPr>
          <p:grpSpPr bwMode="auto">
            <a:xfrm flipH="1">
              <a:off x="1248" y="2592"/>
              <a:ext cx="200" cy="384"/>
              <a:chOff x="760" y="2448"/>
              <a:chExt cx="200" cy="384"/>
            </a:xfrm>
          </p:grpSpPr>
          <p:sp>
            <p:nvSpPr>
              <p:cNvPr id="6194" name="Freeform 45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5" name="Freeform 46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64" name="Group 47"/>
            <p:cNvGrpSpPr>
              <a:grpSpLocks/>
            </p:cNvGrpSpPr>
            <p:nvPr/>
          </p:nvGrpSpPr>
          <p:grpSpPr bwMode="auto">
            <a:xfrm>
              <a:off x="1104" y="3552"/>
              <a:ext cx="200" cy="384"/>
              <a:chOff x="760" y="2448"/>
              <a:chExt cx="200" cy="384"/>
            </a:xfrm>
          </p:grpSpPr>
          <p:sp>
            <p:nvSpPr>
              <p:cNvPr id="6192" name="Freeform 48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3" name="Freeform 49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65" name="Group 50"/>
            <p:cNvGrpSpPr>
              <a:grpSpLocks/>
            </p:cNvGrpSpPr>
            <p:nvPr/>
          </p:nvGrpSpPr>
          <p:grpSpPr bwMode="auto">
            <a:xfrm>
              <a:off x="2784" y="2784"/>
              <a:ext cx="200" cy="384"/>
              <a:chOff x="760" y="2448"/>
              <a:chExt cx="200" cy="384"/>
            </a:xfrm>
          </p:grpSpPr>
          <p:sp>
            <p:nvSpPr>
              <p:cNvPr id="6190" name="Freeform 51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91" name="Freeform 52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66" name="Group 53"/>
            <p:cNvGrpSpPr>
              <a:grpSpLocks/>
            </p:cNvGrpSpPr>
            <p:nvPr/>
          </p:nvGrpSpPr>
          <p:grpSpPr bwMode="auto">
            <a:xfrm flipV="1">
              <a:off x="528" y="3120"/>
              <a:ext cx="200" cy="384"/>
              <a:chOff x="760" y="2448"/>
              <a:chExt cx="200" cy="384"/>
            </a:xfrm>
          </p:grpSpPr>
          <p:sp>
            <p:nvSpPr>
              <p:cNvPr id="6188" name="Freeform 54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9" name="Freeform 55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67" name="Group 56"/>
            <p:cNvGrpSpPr>
              <a:grpSpLocks/>
            </p:cNvGrpSpPr>
            <p:nvPr/>
          </p:nvGrpSpPr>
          <p:grpSpPr bwMode="auto">
            <a:xfrm>
              <a:off x="3600" y="2448"/>
              <a:ext cx="200" cy="384"/>
              <a:chOff x="760" y="2448"/>
              <a:chExt cx="200" cy="384"/>
            </a:xfrm>
          </p:grpSpPr>
          <p:sp>
            <p:nvSpPr>
              <p:cNvPr id="6186" name="Freeform 57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7" name="Freeform 58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69" name="Group 62"/>
            <p:cNvGrpSpPr>
              <a:grpSpLocks/>
            </p:cNvGrpSpPr>
            <p:nvPr/>
          </p:nvGrpSpPr>
          <p:grpSpPr bwMode="auto">
            <a:xfrm>
              <a:off x="2688" y="3456"/>
              <a:ext cx="200" cy="384"/>
              <a:chOff x="760" y="2448"/>
              <a:chExt cx="200" cy="384"/>
            </a:xfrm>
          </p:grpSpPr>
          <p:sp>
            <p:nvSpPr>
              <p:cNvPr id="6182" name="Freeform 63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3" name="Freeform 64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70" name="Group 65"/>
            <p:cNvGrpSpPr>
              <a:grpSpLocks/>
            </p:cNvGrpSpPr>
            <p:nvPr/>
          </p:nvGrpSpPr>
          <p:grpSpPr bwMode="auto">
            <a:xfrm>
              <a:off x="1536" y="3504"/>
              <a:ext cx="200" cy="384"/>
              <a:chOff x="760" y="2448"/>
              <a:chExt cx="200" cy="384"/>
            </a:xfrm>
          </p:grpSpPr>
          <p:sp>
            <p:nvSpPr>
              <p:cNvPr id="6180" name="Freeform 66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1" name="Freeform 67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71" name="Group 68"/>
            <p:cNvGrpSpPr>
              <a:grpSpLocks/>
            </p:cNvGrpSpPr>
            <p:nvPr/>
          </p:nvGrpSpPr>
          <p:grpSpPr bwMode="auto">
            <a:xfrm>
              <a:off x="3120" y="3552"/>
              <a:ext cx="200" cy="384"/>
              <a:chOff x="760" y="2448"/>
              <a:chExt cx="200" cy="384"/>
            </a:xfrm>
          </p:grpSpPr>
          <p:sp>
            <p:nvSpPr>
              <p:cNvPr id="6178" name="Freeform 69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79" name="Freeform 70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72" name="Group 71"/>
            <p:cNvGrpSpPr>
              <a:grpSpLocks/>
            </p:cNvGrpSpPr>
            <p:nvPr/>
          </p:nvGrpSpPr>
          <p:grpSpPr bwMode="auto">
            <a:xfrm flipH="1">
              <a:off x="4848" y="3072"/>
              <a:ext cx="200" cy="384"/>
              <a:chOff x="760" y="2448"/>
              <a:chExt cx="200" cy="384"/>
            </a:xfrm>
          </p:grpSpPr>
          <p:sp>
            <p:nvSpPr>
              <p:cNvPr id="6176" name="Freeform 72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77" name="Freeform 73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173" name="Group 74"/>
            <p:cNvGrpSpPr>
              <a:grpSpLocks/>
            </p:cNvGrpSpPr>
            <p:nvPr/>
          </p:nvGrpSpPr>
          <p:grpSpPr bwMode="auto">
            <a:xfrm flipV="1">
              <a:off x="4896" y="2448"/>
              <a:ext cx="200" cy="384"/>
              <a:chOff x="760" y="2448"/>
              <a:chExt cx="200" cy="384"/>
            </a:xfrm>
          </p:grpSpPr>
          <p:sp>
            <p:nvSpPr>
              <p:cNvPr id="6174" name="Freeform 75"/>
              <p:cNvSpPr>
                <a:spLocks/>
              </p:cNvSpPr>
              <p:nvPr/>
            </p:nvSpPr>
            <p:spPr bwMode="auto">
              <a:xfrm>
                <a:off x="760" y="244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75" name="Freeform 76"/>
              <p:cNvSpPr>
                <a:spLocks/>
              </p:cNvSpPr>
              <p:nvPr/>
            </p:nvSpPr>
            <p:spPr bwMode="auto">
              <a:xfrm>
                <a:off x="912" y="24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14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2B4AE6-D264-45AD-BFBD-8D3BD76DC0F4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/>
          </a:p>
        </p:txBody>
      </p:sp>
    </p:spTree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6563" name="Rectangle 5"/>
          <p:cNvSpPr>
            <a:spLocks noChangeArrowheads="1"/>
          </p:cNvSpPr>
          <p:nvPr/>
        </p:nvSpPr>
        <p:spPr bwMode="auto">
          <a:xfrm>
            <a:off x="361950" y="1101725"/>
            <a:ext cx="7696200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Reproduction often done by normalizing fitnesses and generating </a:t>
            </a:r>
            <a:r>
              <a:rPr lang="en-US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random numbers between 0 and 1</a:t>
            </a:r>
          </a:p>
          <a:p>
            <a:pPr>
              <a:spcBef>
                <a:spcPct val="0"/>
              </a:spcBef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Baker’s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: Use 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roulette wheel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pointers spaced 1/</a:t>
            </a:r>
            <a:r>
              <a:rPr lang="en-US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apart; use normalized fitness; spin wheel </a:t>
            </a:r>
            <a:r>
              <a:rPr lang="en-US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once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656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8B6BEA-8853-4505-900F-E2B6D3769A39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400"/>
          </a:p>
        </p:txBody>
      </p:sp>
      <p:pic>
        <p:nvPicPr>
          <p:cNvPr id="66565" name="Picture 7" descr="img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3213100"/>
            <a:ext cx="7783512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7587" name="Rectangle 5"/>
          <p:cNvSpPr>
            <a:spLocks noChangeArrowheads="1"/>
          </p:cNvSpPr>
          <p:nvPr/>
        </p:nvSpPr>
        <p:spPr bwMode="auto">
          <a:xfrm>
            <a:off x="457200" y="1717675"/>
            <a:ext cx="8229600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 approach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: Replace </a:t>
            </a:r>
            <a:r>
              <a:rPr lang="en-US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percent that have worst fitness values   (</a:t>
            </a:r>
            <a:r>
              <a:rPr lang="en-US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is defined as the generation gap)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use with large populations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Elitist strategy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” ensures that individual with highest fitness is copied into next generation (most GAs use this)</a:t>
            </a:r>
          </a:p>
          <a:p>
            <a:pPr>
              <a:spcBef>
                <a:spcPct val="0"/>
              </a:spcBef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588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971DFE-9479-438E-A587-A116B99F7901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8611" name="Rectangle 5"/>
          <p:cNvSpPr>
            <a:spLocks noChangeArrowheads="1"/>
          </p:cNvSpPr>
          <p:nvPr/>
        </p:nvSpPr>
        <p:spPr bwMode="auto">
          <a:xfrm>
            <a:off x="457200" y="1089025"/>
            <a:ext cx="8229600" cy="512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Tournament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”  </a:t>
            </a:r>
          </a:p>
          <a:p>
            <a:pPr>
              <a:buFontTx/>
              <a:buNone/>
            </a:pPr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All methods above rely on global population statistics</a:t>
            </a:r>
          </a:p>
          <a:p>
            <a:pPr lvl="1"/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Could be a bottleneck esp. on parallel machines</a:t>
            </a:r>
          </a:p>
          <a:p>
            <a:pPr lvl="1"/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Relies on presence of external fitness function which might not exist: e.g. evolving game players</a:t>
            </a:r>
          </a:p>
          <a:p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Informal Procedure: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ick </a:t>
            </a:r>
            <a:r>
              <a:rPr lang="en-GB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members  at random then select the best of these</a:t>
            </a:r>
          </a:p>
          <a:p>
            <a:pPr lvl="1"/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Repeat to select more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612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149E39C-599E-4BC7-9508-7A444FD57F8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58738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Matrix Crossover</a:t>
            </a:r>
          </a:p>
        </p:txBody>
      </p:sp>
      <p:sp>
        <p:nvSpPr>
          <p:cNvPr id="70659" name="Rectangle 5"/>
          <p:cNvSpPr>
            <a:spLocks noChangeArrowheads="1"/>
          </p:cNvSpPr>
          <p:nvPr/>
        </p:nvSpPr>
        <p:spPr bwMode="auto">
          <a:xfrm>
            <a:off x="212725" y="982663"/>
            <a:ext cx="8718550" cy="224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Working with a population of </a:t>
            </a:r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 n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matrices, where </a:t>
            </a:r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= no. of classes and </a:t>
            </a:r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is number of patterns -Bezdek (1994)</a:t>
            </a:r>
          </a:p>
          <a:p>
            <a:pPr>
              <a:spcBef>
                <a:spcPct val="0"/>
              </a:spcBef>
            </a:pPr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Each matrix represents classes assigned to all patterns (each column represents a pattern; only one 1 is allowed in each column)</a:t>
            </a:r>
          </a:p>
          <a:p>
            <a:pPr>
              <a:spcBef>
                <a:spcPct val="0"/>
              </a:spcBef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This case is analogous to working with strings that have an alphabet of </a:t>
            </a:r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characters</a:t>
            </a:r>
          </a:p>
        </p:txBody>
      </p:sp>
      <p:sp>
        <p:nvSpPr>
          <p:cNvPr id="7066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43FB9F-46D7-45B8-A1D8-1AD4E93AA63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400"/>
          </a:p>
        </p:txBody>
      </p:sp>
      <p:pic>
        <p:nvPicPr>
          <p:cNvPr id="7066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3017838"/>
            <a:ext cx="5921375" cy="357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Text Box 5"/>
          <p:cNvSpPr txBox="1">
            <a:spLocks noChangeArrowheads="1"/>
          </p:cNvSpPr>
          <p:nvPr/>
        </p:nvSpPr>
        <p:spPr bwMode="auto">
          <a:xfrm>
            <a:off x="7505700" y="4416425"/>
            <a:ext cx="12192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c=3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n=7</a:t>
            </a:r>
          </a:p>
        </p:txBody>
      </p:sp>
      <p:sp>
        <p:nvSpPr>
          <p:cNvPr id="3" name="Rectangle 2"/>
          <p:cNvSpPr/>
          <p:nvPr/>
        </p:nvSpPr>
        <p:spPr>
          <a:xfrm>
            <a:off x="6156325" y="3429000"/>
            <a:ext cx="428625" cy="2819400"/>
          </a:xfrm>
          <a:prstGeom prst="rect">
            <a:avLst/>
          </a:prstGeom>
          <a:solidFill>
            <a:srgbClr val="FF0000">
              <a:alpha val="3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33375"/>
            <a:ext cx="7772400" cy="1143000"/>
          </a:xfrm>
        </p:spPr>
        <p:txBody>
          <a:bodyPr/>
          <a:lstStyle/>
          <a:p>
            <a:r>
              <a:rPr lang="en-GB" altLang="en-US" sz="4000">
                <a:latin typeface="Arial" panose="020B0604020202020204" pitchFamily="34" charset="0"/>
                <a:cs typeface="Arial" panose="020B0604020202020204" pitchFamily="34" charset="0"/>
              </a:rPr>
              <a:t>Crossover Operators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700213"/>
            <a:ext cx="8591550" cy="4776787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Performance with </a:t>
            </a:r>
            <a:r>
              <a:rPr lang="en-GB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Point Crossover </a:t>
            </a: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depends on the order that variables occur in the representation</a:t>
            </a:r>
          </a:p>
          <a:p>
            <a:pPr lvl="1">
              <a:lnSpc>
                <a:spcPct val="110000"/>
              </a:lnSpc>
            </a:pPr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more likely to keep together genes that are near each other</a:t>
            </a:r>
          </a:p>
          <a:p>
            <a:pPr lvl="1">
              <a:lnSpc>
                <a:spcPct val="110000"/>
              </a:lnSpc>
            </a:pPr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Can never keep together genes from opposite ends of string</a:t>
            </a:r>
          </a:p>
          <a:p>
            <a:pPr lvl="1">
              <a:lnSpc>
                <a:spcPct val="110000"/>
              </a:lnSpc>
            </a:pPr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This is known as </a:t>
            </a:r>
            <a:r>
              <a:rPr lang="en-GB" altLang="en-US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Positional Bias</a:t>
            </a:r>
            <a:endParaRPr lang="en-GB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Can be exploited if we know about the structure of our problem, but this is not usually the case</a:t>
            </a:r>
          </a:p>
          <a:p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1F94-C2E1-4D4E-B243-3DDC5F0D6553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618" y="118071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Inversion</a:t>
            </a:r>
          </a:p>
        </p:txBody>
      </p:sp>
      <p:sp>
        <p:nvSpPr>
          <p:cNvPr id="72707" name="Rectangle 5"/>
          <p:cNvSpPr>
            <a:spLocks noChangeArrowheads="1"/>
          </p:cNvSpPr>
          <p:nvPr/>
        </p:nvSpPr>
        <p:spPr bwMode="auto">
          <a:xfrm>
            <a:off x="467544" y="2276872"/>
            <a:ext cx="8447088" cy="193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Single parent produces single child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Not used much today...it destroys “schemata” (defined later)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Example:  10|01101|0  -&gt;  </a:t>
            </a: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10100100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708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D72F79-1730-4955-B0CC-ED9CAF97A689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1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4"/>
          <p:cNvSpPr>
            <a:spLocks noGrp="1" noChangeArrowheads="1"/>
          </p:cNvSpPr>
          <p:nvPr>
            <p:ph type="title"/>
          </p:nvPr>
        </p:nvSpPr>
        <p:spPr>
          <a:xfrm>
            <a:off x="488950" y="188913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Mutation</a:t>
            </a:r>
          </a:p>
        </p:txBody>
      </p:sp>
      <p:sp>
        <p:nvSpPr>
          <p:cNvPr id="73731" name="Rectangle 5"/>
          <p:cNvSpPr>
            <a:spLocks noChangeArrowheads="1"/>
          </p:cNvSpPr>
          <p:nvPr/>
        </p:nvSpPr>
        <p:spPr bwMode="auto">
          <a:xfrm>
            <a:off x="488950" y="1697038"/>
            <a:ext cx="8404225" cy="378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Stochastically flipping bits often with 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p(</a:t>
            </a:r>
            <a:r>
              <a:rPr lang="en-US" altLang="en-US" sz="24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~ .001</a:t>
            </a:r>
          </a:p>
          <a:p>
            <a:pPr>
              <a:spcBef>
                <a:spcPct val="0"/>
              </a:spcBef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If real-valued parameters used, mutation can assign any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	value in parameters allowed range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Probability of mutation usually held 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	during run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Can increase mutation rate when fitness variablility drops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	below some 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</a:p>
        </p:txBody>
      </p:sp>
      <p:sp>
        <p:nvSpPr>
          <p:cNvPr id="73732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D209AC-94F6-4FB0-A170-AD3CBD481D50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1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4"/>
          <p:cNvSpPr>
            <a:spLocks noGrp="1" noChangeArrowheads="1"/>
          </p:cNvSpPr>
          <p:nvPr>
            <p:ph type="title"/>
          </p:nvPr>
        </p:nvSpPr>
        <p:spPr>
          <a:xfrm>
            <a:off x="250825" y="144463"/>
            <a:ext cx="8458200" cy="1371600"/>
          </a:xfrm>
        </p:spPr>
        <p:txBody>
          <a:bodyPr/>
          <a:lstStyle/>
          <a:p>
            <a:pPr eaLnBrk="1" hangingPunct="1"/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Selecting the Number of Generations</a:t>
            </a:r>
            <a:r>
              <a:rPr lang="en-US" altLang="en-US" sz="4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4755" name="Rectangle 5"/>
          <p:cNvSpPr>
            <a:spLocks noChangeArrowheads="1"/>
          </p:cNvSpPr>
          <p:nvPr/>
        </p:nvSpPr>
        <p:spPr bwMode="auto">
          <a:xfrm>
            <a:off x="395288" y="1830388"/>
            <a:ext cx="8424862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Often a 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and error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  <a:p>
            <a:pPr>
              <a:spcBef>
                <a:spcPct val="0"/>
              </a:spcBef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Optimum value (if known) a function of the problem</a:t>
            </a:r>
          </a:p>
          <a:p>
            <a:pPr>
              <a:spcBef>
                <a:spcPct val="0"/>
              </a:spcBef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Multiple runs often done; 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best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solution selected</a:t>
            </a:r>
          </a:p>
          <a:p>
            <a:pPr>
              <a:spcBef>
                <a:spcPct val="0"/>
              </a:spcBef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de-DE" sz="2400">
                <a:latin typeface="Arial" panose="020B0604020202020204" pitchFamily="34" charset="0"/>
                <a:cs typeface="Arial" panose="020B0604020202020204" pitchFamily="34" charset="0"/>
              </a:rPr>
              <a:t>To achieve the desired results, </a:t>
            </a:r>
            <a:r>
              <a:rPr lang="en-US" altLang="de-DE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 to 5000</a:t>
            </a:r>
            <a:r>
              <a:rPr lang="en-US" altLang="de-DE" sz="2400">
                <a:latin typeface="Arial" panose="020B0604020202020204" pitchFamily="34" charset="0"/>
                <a:cs typeface="Arial" panose="020B0604020202020204" pitchFamily="34" charset="0"/>
              </a:rPr>
              <a:t> generations are required</a:t>
            </a:r>
            <a:endParaRPr lang="en-CA" altLang="de-DE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75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9481A8F-C207-4DDA-808D-98378B09D965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en-US"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1371600" y="2212975"/>
            <a:ext cx="1524000" cy="2286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75779" name="Oval 3"/>
          <p:cNvSpPr>
            <a:spLocks noChangeArrowheads="1"/>
          </p:cNvSpPr>
          <p:nvPr/>
        </p:nvSpPr>
        <p:spPr bwMode="auto">
          <a:xfrm>
            <a:off x="1524000" y="2441575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75780" name="Oval 4"/>
          <p:cNvSpPr>
            <a:spLocks noChangeArrowheads="1"/>
          </p:cNvSpPr>
          <p:nvPr/>
        </p:nvSpPr>
        <p:spPr bwMode="auto">
          <a:xfrm>
            <a:off x="1905000" y="2441575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3733800" y="2517775"/>
            <a:ext cx="10668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75782" name="Oval 6"/>
          <p:cNvSpPr>
            <a:spLocks noChangeArrowheads="1"/>
          </p:cNvSpPr>
          <p:nvPr/>
        </p:nvSpPr>
        <p:spPr bwMode="auto">
          <a:xfrm>
            <a:off x="3657600" y="327977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75783" name="Oval 7"/>
          <p:cNvSpPr>
            <a:spLocks noChangeArrowheads="1"/>
          </p:cNvSpPr>
          <p:nvPr/>
        </p:nvSpPr>
        <p:spPr bwMode="auto">
          <a:xfrm>
            <a:off x="4419600" y="3279775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75784" name="Oval 8"/>
          <p:cNvSpPr>
            <a:spLocks noChangeArrowheads="1"/>
          </p:cNvSpPr>
          <p:nvPr/>
        </p:nvSpPr>
        <p:spPr bwMode="auto">
          <a:xfrm>
            <a:off x="5867400" y="3051175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75785" name="Oval 9"/>
          <p:cNvSpPr>
            <a:spLocks noChangeArrowheads="1"/>
          </p:cNvSpPr>
          <p:nvPr/>
        </p:nvSpPr>
        <p:spPr bwMode="auto">
          <a:xfrm>
            <a:off x="7086600" y="3051175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75786" name="AutoShape 10"/>
          <p:cNvSpPr>
            <a:spLocks noChangeArrowheads="1"/>
          </p:cNvSpPr>
          <p:nvPr/>
        </p:nvSpPr>
        <p:spPr bwMode="auto">
          <a:xfrm>
            <a:off x="5867400" y="2060575"/>
            <a:ext cx="1676400" cy="990600"/>
          </a:xfrm>
          <a:prstGeom prst="rtTriangl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75787" name="Oval 11"/>
          <p:cNvSpPr>
            <a:spLocks noChangeArrowheads="1"/>
          </p:cNvSpPr>
          <p:nvPr/>
        </p:nvSpPr>
        <p:spPr bwMode="auto">
          <a:xfrm>
            <a:off x="1600200" y="5413375"/>
            <a:ext cx="457200" cy="457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75788" name="Oval 12"/>
          <p:cNvSpPr>
            <a:spLocks noChangeArrowheads="1"/>
          </p:cNvSpPr>
          <p:nvPr/>
        </p:nvSpPr>
        <p:spPr bwMode="auto">
          <a:xfrm>
            <a:off x="2133600" y="5413375"/>
            <a:ext cx="457200" cy="457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75789" name="AutoShape 13"/>
          <p:cNvSpPr>
            <a:spLocks noChangeArrowheads="1"/>
          </p:cNvSpPr>
          <p:nvPr/>
        </p:nvSpPr>
        <p:spPr bwMode="auto">
          <a:xfrm>
            <a:off x="1676400" y="5032375"/>
            <a:ext cx="2514600" cy="381000"/>
          </a:xfrm>
          <a:prstGeom prst="rtTriangle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75790" name="Oval 14"/>
          <p:cNvSpPr>
            <a:spLocks noChangeArrowheads="1"/>
          </p:cNvSpPr>
          <p:nvPr/>
        </p:nvSpPr>
        <p:spPr bwMode="auto">
          <a:xfrm>
            <a:off x="5334000" y="5260975"/>
            <a:ext cx="762000" cy="6858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75791" name="Oval 15"/>
          <p:cNvSpPr>
            <a:spLocks noChangeArrowheads="1"/>
          </p:cNvSpPr>
          <p:nvPr/>
        </p:nvSpPr>
        <p:spPr bwMode="auto">
          <a:xfrm>
            <a:off x="6096000" y="5260975"/>
            <a:ext cx="762000" cy="6858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75792" name="Rectangle 16"/>
          <p:cNvSpPr>
            <a:spLocks noChangeArrowheads="1"/>
          </p:cNvSpPr>
          <p:nvPr/>
        </p:nvSpPr>
        <p:spPr bwMode="auto">
          <a:xfrm>
            <a:off x="5867400" y="5122863"/>
            <a:ext cx="533400" cy="138112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/>
          </a:p>
        </p:txBody>
      </p:sp>
      <p:sp>
        <p:nvSpPr>
          <p:cNvPr id="75793" name="Text Box 17"/>
          <p:cNvSpPr txBox="1">
            <a:spLocks noChangeArrowheads="1"/>
          </p:cNvSpPr>
          <p:nvPr/>
        </p:nvSpPr>
        <p:spPr bwMode="auto">
          <a:xfrm>
            <a:off x="142875" y="182563"/>
            <a:ext cx="3144838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Initial population</a:t>
            </a:r>
          </a:p>
        </p:txBody>
      </p:sp>
      <p:sp>
        <p:nvSpPr>
          <p:cNvPr id="7579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87C7E3-4274-423A-B464-10FEC9A86AD5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en-US" sz="1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457200" y="1447800"/>
            <a:ext cx="1524000" cy="2286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03" name="Oval 3"/>
          <p:cNvSpPr>
            <a:spLocks noChangeArrowheads="1"/>
          </p:cNvSpPr>
          <p:nvPr/>
        </p:nvSpPr>
        <p:spPr bwMode="auto">
          <a:xfrm>
            <a:off x="609600" y="1676400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04" name="Oval 4"/>
          <p:cNvSpPr>
            <a:spLocks noChangeArrowheads="1"/>
          </p:cNvSpPr>
          <p:nvPr/>
        </p:nvSpPr>
        <p:spPr bwMode="auto">
          <a:xfrm>
            <a:off x="990600" y="1676400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2819400" y="1752600"/>
            <a:ext cx="10668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06" name="Oval 6"/>
          <p:cNvSpPr>
            <a:spLocks noChangeArrowheads="1"/>
          </p:cNvSpPr>
          <p:nvPr/>
        </p:nvSpPr>
        <p:spPr bwMode="auto">
          <a:xfrm>
            <a:off x="2743200" y="2514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07" name="Oval 7"/>
          <p:cNvSpPr>
            <a:spLocks noChangeArrowheads="1"/>
          </p:cNvSpPr>
          <p:nvPr/>
        </p:nvSpPr>
        <p:spPr bwMode="auto">
          <a:xfrm>
            <a:off x="3505200" y="2514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08" name="Oval 8"/>
          <p:cNvSpPr>
            <a:spLocks noChangeArrowheads="1"/>
          </p:cNvSpPr>
          <p:nvPr/>
        </p:nvSpPr>
        <p:spPr bwMode="auto">
          <a:xfrm>
            <a:off x="4953000" y="2286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09" name="Oval 9"/>
          <p:cNvSpPr>
            <a:spLocks noChangeArrowheads="1"/>
          </p:cNvSpPr>
          <p:nvPr/>
        </p:nvSpPr>
        <p:spPr bwMode="auto">
          <a:xfrm>
            <a:off x="6172200" y="2286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10" name="AutoShape 10"/>
          <p:cNvSpPr>
            <a:spLocks noChangeArrowheads="1"/>
          </p:cNvSpPr>
          <p:nvPr/>
        </p:nvSpPr>
        <p:spPr bwMode="auto">
          <a:xfrm>
            <a:off x="4953000" y="1295400"/>
            <a:ext cx="1676400" cy="990600"/>
          </a:xfrm>
          <a:prstGeom prst="rtTriangl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11" name="Oval 11"/>
          <p:cNvSpPr>
            <a:spLocks noChangeArrowheads="1"/>
          </p:cNvSpPr>
          <p:nvPr/>
        </p:nvSpPr>
        <p:spPr bwMode="auto">
          <a:xfrm>
            <a:off x="685800" y="4648200"/>
            <a:ext cx="457200" cy="457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12" name="Oval 12"/>
          <p:cNvSpPr>
            <a:spLocks noChangeArrowheads="1"/>
          </p:cNvSpPr>
          <p:nvPr/>
        </p:nvSpPr>
        <p:spPr bwMode="auto">
          <a:xfrm>
            <a:off x="1219200" y="4648200"/>
            <a:ext cx="457200" cy="457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13" name="AutoShape 13"/>
          <p:cNvSpPr>
            <a:spLocks noChangeArrowheads="1"/>
          </p:cNvSpPr>
          <p:nvPr/>
        </p:nvSpPr>
        <p:spPr bwMode="auto">
          <a:xfrm>
            <a:off x="762000" y="4267200"/>
            <a:ext cx="2514600" cy="381000"/>
          </a:xfrm>
          <a:prstGeom prst="rtTriangle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14" name="Oval 14"/>
          <p:cNvSpPr>
            <a:spLocks noChangeArrowheads="1"/>
          </p:cNvSpPr>
          <p:nvPr/>
        </p:nvSpPr>
        <p:spPr bwMode="auto">
          <a:xfrm>
            <a:off x="4419600" y="4495800"/>
            <a:ext cx="762000" cy="6858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15" name="Oval 15"/>
          <p:cNvSpPr>
            <a:spLocks noChangeArrowheads="1"/>
          </p:cNvSpPr>
          <p:nvPr/>
        </p:nvSpPr>
        <p:spPr bwMode="auto">
          <a:xfrm>
            <a:off x="5181600" y="4495800"/>
            <a:ext cx="762000" cy="6858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16" name="Rectangle 16"/>
          <p:cNvSpPr>
            <a:spLocks noChangeArrowheads="1"/>
          </p:cNvSpPr>
          <p:nvPr/>
        </p:nvSpPr>
        <p:spPr bwMode="auto">
          <a:xfrm>
            <a:off x="4953000" y="4357688"/>
            <a:ext cx="533400" cy="138112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17" name="Text Box 17"/>
          <p:cNvSpPr txBox="1">
            <a:spLocks noChangeArrowheads="1"/>
          </p:cNvSpPr>
          <p:nvPr/>
        </p:nvSpPr>
        <p:spPr bwMode="auto">
          <a:xfrm>
            <a:off x="441325" y="182563"/>
            <a:ext cx="18986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</p:txBody>
      </p:sp>
      <p:sp>
        <p:nvSpPr>
          <p:cNvPr id="76818" name="Oval 18"/>
          <p:cNvSpPr>
            <a:spLocks noChangeArrowheads="1"/>
          </p:cNvSpPr>
          <p:nvPr/>
        </p:nvSpPr>
        <p:spPr bwMode="auto">
          <a:xfrm>
            <a:off x="152400" y="3733800"/>
            <a:ext cx="3505200" cy="2362200"/>
          </a:xfrm>
          <a:prstGeom prst="ellips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19" name="Oval 19"/>
          <p:cNvSpPr>
            <a:spLocks noChangeArrowheads="1"/>
          </p:cNvSpPr>
          <p:nvPr/>
        </p:nvSpPr>
        <p:spPr bwMode="auto">
          <a:xfrm>
            <a:off x="1981200" y="990600"/>
            <a:ext cx="2667000" cy="2362200"/>
          </a:xfrm>
          <a:prstGeom prst="ellips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20" name="Oval 20"/>
          <p:cNvSpPr>
            <a:spLocks noChangeArrowheads="1"/>
          </p:cNvSpPr>
          <p:nvPr/>
        </p:nvSpPr>
        <p:spPr bwMode="auto">
          <a:xfrm>
            <a:off x="4724400" y="762000"/>
            <a:ext cx="2133600" cy="2362200"/>
          </a:xfrm>
          <a:prstGeom prst="ellips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2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66F6FD8-0162-498A-B227-8B118C4818B3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en-US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0648"/>
            <a:ext cx="7772400" cy="731168"/>
          </a:xfrm>
        </p:spPr>
        <p:txBody>
          <a:bodyPr/>
          <a:lstStyle/>
          <a:p>
            <a:pPr eaLnBrk="1" hangingPunct="1"/>
            <a:r>
              <a:rPr lang="en-GB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Reproductive Cells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668" y="1568003"/>
            <a:ext cx="8062664" cy="4114800"/>
          </a:xfrm>
        </p:spPr>
        <p:txBody>
          <a:bodyPr/>
          <a:lstStyle/>
          <a:p>
            <a:pPr eaLnBrk="1" hangingPunct="1"/>
            <a:r>
              <a:rPr lang="en-GB" alt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Gametes</a:t>
            </a:r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(sperm and egg cells) contain 23 individual chromosomes rather than 23 pairs</a:t>
            </a:r>
          </a:p>
          <a:p>
            <a:pPr eaLnBrk="1" hangingPunct="1"/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Cells with only one copy of each chromosome are called Haploid</a:t>
            </a:r>
          </a:p>
          <a:p>
            <a:pPr eaLnBrk="1" hangingPunct="1"/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Gametes are formed by a  special form of cell splitting called </a:t>
            </a:r>
            <a:r>
              <a:rPr lang="en-GB" alt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meiosis</a:t>
            </a:r>
          </a:p>
          <a:p>
            <a:pPr eaLnBrk="1" hangingPunct="1"/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During meiosis the pairs of chromosome undergo an operation called </a:t>
            </a:r>
            <a:r>
              <a:rPr lang="en-GB" alt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crossing-over</a:t>
            </a:r>
            <a:endParaRPr lang="en-GB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2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39D060-0314-4AED-91A8-9440BB0520A0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/>
          </a:p>
        </p:txBody>
      </p:sp>
    </p:spTree>
  </p:cSld>
  <p:clrMapOvr>
    <a:masterClrMapping/>
  </p:clrMapOvr>
  <p:transition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909638" y="1752600"/>
            <a:ext cx="10668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827" name="Oval 3"/>
          <p:cNvSpPr>
            <a:spLocks noChangeArrowheads="1"/>
          </p:cNvSpPr>
          <p:nvPr/>
        </p:nvSpPr>
        <p:spPr bwMode="auto">
          <a:xfrm>
            <a:off x="833438" y="2514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828" name="Oval 4"/>
          <p:cNvSpPr>
            <a:spLocks noChangeArrowheads="1"/>
          </p:cNvSpPr>
          <p:nvPr/>
        </p:nvSpPr>
        <p:spPr bwMode="auto">
          <a:xfrm>
            <a:off x="1595438" y="2514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829" name="Oval 5"/>
          <p:cNvSpPr>
            <a:spLocks noChangeArrowheads="1"/>
          </p:cNvSpPr>
          <p:nvPr/>
        </p:nvSpPr>
        <p:spPr bwMode="auto">
          <a:xfrm>
            <a:off x="4719638" y="2286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830" name="Oval 6"/>
          <p:cNvSpPr>
            <a:spLocks noChangeArrowheads="1"/>
          </p:cNvSpPr>
          <p:nvPr/>
        </p:nvSpPr>
        <p:spPr bwMode="auto">
          <a:xfrm>
            <a:off x="5938838" y="2286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831" name="AutoShape 7"/>
          <p:cNvSpPr>
            <a:spLocks noChangeArrowheads="1"/>
          </p:cNvSpPr>
          <p:nvPr/>
        </p:nvSpPr>
        <p:spPr bwMode="auto">
          <a:xfrm>
            <a:off x="4719638" y="1295400"/>
            <a:ext cx="1676400" cy="990600"/>
          </a:xfrm>
          <a:prstGeom prst="rtTriangl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832" name="Text Box 8"/>
          <p:cNvSpPr txBox="1">
            <a:spLocks noChangeArrowheads="1"/>
          </p:cNvSpPr>
          <p:nvPr/>
        </p:nvSpPr>
        <p:spPr bwMode="auto">
          <a:xfrm>
            <a:off x="207963" y="182563"/>
            <a:ext cx="20526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Crossover</a:t>
            </a:r>
          </a:p>
        </p:txBody>
      </p:sp>
      <p:sp>
        <p:nvSpPr>
          <p:cNvPr id="77833" name="Oval 9"/>
          <p:cNvSpPr>
            <a:spLocks noChangeArrowheads="1"/>
          </p:cNvSpPr>
          <p:nvPr/>
        </p:nvSpPr>
        <p:spPr bwMode="auto">
          <a:xfrm>
            <a:off x="71438" y="990600"/>
            <a:ext cx="2667000" cy="2362200"/>
          </a:xfrm>
          <a:prstGeom prst="ellips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834" name="Oval 10"/>
          <p:cNvSpPr>
            <a:spLocks noChangeArrowheads="1"/>
          </p:cNvSpPr>
          <p:nvPr/>
        </p:nvSpPr>
        <p:spPr bwMode="auto">
          <a:xfrm>
            <a:off x="4491038" y="762000"/>
            <a:ext cx="2133600" cy="2362200"/>
          </a:xfrm>
          <a:prstGeom prst="ellips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835" name="AutoShape 11"/>
          <p:cNvSpPr>
            <a:spLocks noChangeArrowheads="1"/>
          </p:cNvSpPr>
          <p:nvPr/>
        </p:nvSpPr>
        <p:spPr bwMode="auto">
          <a:xfrm>
            <a:off x="2662238" y="3124200"/>
            <a:ext cx="1524000" cy="1371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836" name="Oval 12"/>
          <p:cNvSpPr>
            <a:spLocks noChangeArrowheads="1"/>
          </p:cNvSpPr>
          <p:nvPr/>
        </p:nvSpPr>
        <p:spPr bwMode="auto">
          <a:xfrm>
            <a:off x="2662238" y="5715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837" name="Oval 13"/>
          <p:cNvSpPr>
            <a:spLocks noChangeArrowheads="1"/>
          </p:cNvSpPr>
          <p:nvPr/>
        </p:nvSpPr>
        <p:spPr bwMode="auto">
          <a:xfrm>
            <a:off x="3500438" y="5715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838" name="AutoShape 14"/>
          <p:cNvSpPr>
            <a:spLocks noChangeArrowheads="1"/>
          </p:cNvSpPr>
          <p:nvPr/>
        </p:nvSpPr>
        <p:spPr bwMode="auto">
          <a:xfrm>
            <a:off x="2586038" y="4724400"/>
            <a:ext cx="1676400" cy="990600"/>
          </a:xfrm>
          <a:prstGeom prst="rtTriangl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83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76D1E30-F2FC-4658-B09A-F4CE384EB801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en-US" sz="1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838200" y="1752600"/>
            <a:ext cx="10668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51" name="Oval 3"/>
          <p:cNvSpPr>
            <a:spLocks noChangeArrowheads="1"/>
          </p:cNvSpPr>
          <p:nvPr/>
        </p:nvSpPr>
        <p:spPr bwMode="auto">
          <a:xfrm>
            <a:off x="762000" y="2514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52" name="Oval 4"/>
          <p:cNvSpPr>
            <a:spLocks noChangeArrowheads="1"/>
          </p:cNvSpPr>
          <p:nvPr/>
        </p:nvSpPr>
        <p:spPr bwMode="auto">
          <a:xfrm>
            <a:off x="1524000" y="2514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53" name="Text Box 5"/>
          <p:cNvSpPr txBox="1">
            <a:spLocks noChangeArrowheads="1"/>
          </p:cNvSpPr>
          <p:nvPr/>
        </p:nvSpPr>
        <p:spPr bwMode="auto">
          <a:xfrm>
            <a:off x="136525" y="182563"/>
            <a:ext cx="3600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Another Crossover</a:t>
            </a:r>
          </a:p>
        </p:txBody>
      </p:sp>
      <p:sp>
        <p:nvSpPr>
          <p:cNvPr id="78854" name="Oval 6"/>
          <p:cNvSpPr>
            <a:spLocks noChangeArrowheads="1"/>
          </p:cNvSpPr>
          <p:nvPr/>
        </p:nvSpPr>
        <p:spPr bwMode="auto">
          <a:xfrm>
            <a:off x="0" y="990600"/>
            <a:ext cx="2667000" cy="2362200"/>
          </a:xfrm>
          <a:prstGeom prst="ellips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55" name="AutoShape 7"/>
          <p:cNvSpPr>
            <a:spLocks noChangeArrowheads="1"/>
          </p:cNvSpPr>
          <p:nvPr/>
        </p:nvSpPr>
        <p:spPr bwMode="auto">
          <a:xfrm>
            <a:off x="2590800" y="3124200"/>
            <a:ext cx="1524000" cy="1371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56" name="Oval 8"/>
          <p:cNvSpPr>
            <a:spLocks noChangeArrowheads="1"/>
          </p:cNvSpPr>
          <p:nvPr/>
        </p:nvSpPr>
        <p:spPr bwMode="auto">
          <a:xfrm>
            <a:off x="2590800" y="5715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57" name="Oval 9"/>
          <p:cNvSpPr>
            <a:spLocks noChangeArrowheads="1"/>
          </p:cNvSpPr>
          <p:nvPr/>
        </p:nvSpPr>
        <p:spPr bwMode="auto">
          <a:xfrm>
            <a:off x="3429000" y="5715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58" name="Oval 10"/>
          <p:cNvSpPr>
            <a:spLocks noChangeArrowheads="1"/>
          </p:cNvSpPr>
          <p:nvPr/>
        </p:nvSpPr>
        <p:spPr bwMode="auto">
          <a:xfrm>
            <a:off x="4343400" y="1752600"/>
            <a:ext cx="457200" cy="457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59" name="Oval 11"/>
          <p:cNvSpPr>
            <a:spLocks noChangeArrowheads="1"/>
          </p:cNvSpPr>
          <p:nvPr/>
        </p:nvSpPr>
        <p:spPr bwMode="auto">
          <a:xfrm>
            <a:off x="4876800" y="1752600"/>
            <a:ext cx="457200" cy="457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60" name="AutoShape 12"/>
          <p:cNvSpPr>
            <a:spLocks noChangeArrowheads="1"/>
          </p:cNvSpPr>
          <p:nvPr/>
        </p:nvSpPr>
        <p:spPr bwMode="auto">
          <a:xfrm>
            <a:off x="4419600" y="1371600"/>
            <a:ext cx="2514600" cy="381000"/>
          </a:xfrm>
          <a:prstGeom prst="rtTriangle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61" name="Oval 13"/>
          <p:cNvSpPr>
            <a:spLocks noChangeArrowheads="1"/>
          </p:cNvSpPr>
          <p:nvPr/>
        </p:nvSpPr>
        <p:spPr bwMode="auto">
          <a:xfrm>
            <a:off x="3810000" y="838200"/>
            <a:ext cx="3505200" cy="2362200"/>
          </a:xfrm>
          <a:prstGeom prst="ellips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62" name="AutoShape 14"/>
          <p:cNvSpPr>
            <a:spLocks noChangeArrowheads="1"/>
          </p:cNvSpPr>
          <p:nvPr/>
        </p:nvSpPr>
        <p:spPr bwMode="auto">
          <a:xfrm>
            <a:off x="2590800" y="5334000"/>
            <a:ext cx="2514600" cy="381000"/>
          </a:xfrm>
          <a:prstGeom prst="rtTriangle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63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468D26E-23BD-4952-A493-2C7E8F03B7FE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en-US" sz="1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Oval 2"/>
          <p:cNvSpPr>
            <a:spLocks noChangeArrowheads="1"/>
          </p:cNvSpPr>
          <p:nvPr/>
        </p:nvSpPr>
        <p:spPr bwMode="auto">
          <a:xfrm>
            <a:off x="3200400" y="2286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875" name="Oval 3"/>
          <p:cNvSpPr>
            <a:spLocks noChangeArrowheads="1"/>
          </p:cNvSpPr>
          <p:nvPr/>
        </p:nvSpPr>
        <p:spPr bwMode="auto">
          <a:xfrm>
            <a:off x="4419600" y="2286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876" name="AutoShape 4"/>
          <p:cNvSpPr>
            <a:spLocks noChangeArrowheads="1"/>
          </p:cNvSpPr>
          <p:nvPr/>
        </p:nvSpPr>
        <p:spPr bwMode="auto">
          <a:xfrm>
            <a:off x="3200400" y="1295400"/>
            <a:ext cx="1676400" cy="990600"/>
          </a:xfrm>
          <a:prstGeom prst="rtTriangl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1127125" y="182563"/>
            <a:ext cx="2120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A mutation</a:t>
            </a:r>
          </a:p>
        </p:txBody>
      </p:sp>
      <p:sp>
        <p:nvSpPr>
          <p:cNvPr id="79878" name="Oval 6"/>
          <p:cNvSpPr>
            <a:spLocks noChangeArrowheads="1"/>
          </p:cNvSpPr>
          <p:nvPr/>
        </p:nvSpPr>
        <p:spPr bwMode="auto">
          <a:xfrm>
            <a:off x="2971800" y="762000"/>
            <a:ext cx="2133600" cy="2362200"/>
          </a:xfrm>
          <a:prstGeom prst="ellips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879" name="AutoShape 7"/>
          <p:cNvSpPr>
            <a:spLocks noChangeArrowheads="1"/>
          </p:cNvSpPr>
          <p:nvPr/>
        </p:nvSpPr>
        <p:spPr bwMode="auto">
          <a:xfrm>
            <a:off x="3581400" y="3200400"/>
            <a:ext cx="1524000" cy="1371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880" name="Oval 8"/>
          <p:cNvSpPr>
            <a:spLocks noChangeArrowheads="1"/>
          </p:cNvSpPr>
          <p:nvPr/>
        </p:nvSpPr>
        <p:spPr bwMode="auto">
          <a:xfrm>
            <a:off x="3352800" y="6096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881" name="Oval 9"/>
          <p:cNvSpPr>
            <a:spLocks noChangeArrowheads="1"/>
          </p:cNvSpPr>
          <p:nvPr/>
        </p:nvSpPr>
        <p:spPr bwMode="auto">
          <a:xfrm>
            <a:off x="4572000" y="6096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882" name="AutoShape 10"/>
          <p:cNvSpPr>
            <a:spLocks noChangeArrowheads="1"/>
          </p:cNvSpPr>
          <p:nvPr/>
        </p:nvSpPr>
        <p:spPr bwMode="auto">
          <a:xfrm>
            <a:off x="3352800" y="4343400"/>
            <a:ext cx="1676400" cy="1752600"/>
          </a:xfrm>
          <a:prstGeom prst="rtTriangle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883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7DD14F-757B-4C56-8B98-981147EE4371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en-US" sz="1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4343400" y="1371600"/>
            <a:ext cx="10668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899" name="Oval 3"/>
          <p:cNvSpPr>
            <a:spLocks noChangeArrowheads="1"/>
          </p:cNvSpPr>
          <p:nvPr/>
        </p:nvSpPr>
        <p:spPr bwMode="auto">
          <a:xfrm>
            <a:off x="4267200" y="2133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900" name="Oval 4"/>
          <p:cNvSpPr>
            <a:spLocks noChangeArrowheads="1"/>
          </p:cNvSpPr>
          <p:nvPr/>
        </p:nvSpPr>
        <p:spPr bwMode="auto">
          <a:xfrm>
            <a:off x="5029200" y="2133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1127125" y="182563"/>
            <a:ext cx="33035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Another Mutation</a:t>
            </a:r>
          </a:p>
        </p:txBody>
      </p:sp>
      <p:sp>
        <p:nvSpPr>
          <p:cNvPr id="80902" name="Oval 6"/>
          <p:cNvSpPr>
            <a:spLocks noChangeArrowheads="1"/>
          </p:cNvSpPr>
          <p:nvPr/>
        </p:nvSpPr>
        <p:spPr bwMode="auto">
          <a:xfrm>
            <a:off x="3505200" y="609600"/>
            <a:ext cx="2667000" cy="2362200"/>
          </a:xfrm>
          <a:prstGeom prst="ellips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903" name="AutoShape 7"/>
          <p:cNvSpPr>
            <a:spLocks noChangeArrowheads="1"/>
          </p:cNvSpPr>
          <p:nvPr/>
        </p:nvSpPr>
        <p:spPr bwMode="auto">
          <a:xfrm>
            <a:off x="3810000" y="3124200"/>
            <a:ext cx="1524000" cy="1371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904" name="Rectangle 8"/>
          <p:cNvSpPr>
            <a:spLocks noChangeArrowheads="1"/>
          </p:cNvSpPr>
          <p:nvPr/>
        </p:nvSpPr>
        <p:spPr bwMode="auto">
          <a:xfrm>
            <a:off x="4038600" y="4953000"/>
            <a:ext cx="10668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905" name="Oval 9"/>
          <p:cNvSpPr>
            <a:spLocks noChangeArrowheads="1"/>
          </p:cNvSpPr>
          <p:nvPr/>
        </p:nvSpPr>
        <p:spPr bwMode="auto">
          <a:xfrm>
            <a:off x="4267200" y="5715000"/>
            <a:ext cx="457200" cy="457200"/>
          </a:xfrm>
          <a:prstGeom prst="ellipse">
            <a:avLst/>
          </a:prstGeom>
          <a:solidFill>
            <a:srgbClr val="3399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906" name="Oval 10"/>
          <p:cNvSpPr>
            <a:spLocks noChangeArrowheads="1"/>
          </p:cNvSpPr>
          <p:nvPr/>
        </p:nvSpPr>
        <p:spPr bwMode="auto">
          <a:xfrm>
            <a:off x="4800600" y="5715000"/>
            <a:ext cx="457200" cy="457200"/>
          </a:xfrm>
          <a:prstGeom prst="ellipse">
            <a:avLst/>
          </a:prstGeom>
          <a:solidFill>
            <a:srgbClr val="3399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90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08B63A-A50F-4E9D-A6EC-ED698532766A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en-US" sz="1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33375" y="1447800"/>
            <a:ext cx="1524000" cy="2286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23" name="Oval 3"/>
          <p:cNvSpPr>
            <a:spLocks noChangeArrowheads="1"/>
          </p:cNvSpPr>
          <p:nvPr/>
        </p:nvSpPr>
        <p:spPr bwMode="auto">
          <a:xfrm>
            <a:off x="485775" y="1676400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24" name="Oval 4"/>
          <p:cNvSpPr>
            <a:spLocks noChangeArrowheads="1"/>
          </p:cNvSpPr>
          <p:nvPr/>
        </p:nvSpPr>
        <p:spPr bwMode="auto">
          <a:xfrm>
            <a:off x="866775" y="1676400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2695575" y="1752600"/>
            <a:ext cx="10668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26" name="Oval 6"/>
          <p:cNvSpPr>
            <a:spLocks noChangeArrowheads="1"/>
          </p:cNvSpPr>
          <p:nvPr/>
        </p:nvSpPr>
        <p:spPr bwMode="auto">
          <a:xfrm>
            <a:off x="2619375" y="2514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27" name="Oval 7"/>
          <p:cNvSpPr>
            <a:spLocks noChangeArrowheads="1"/>
          </p:cNvSpPr>
          <p:nvPr/>
        </p:nvSpPr>
        <p:spPr bwMode="auto">
          <a:xfrm>
            <a:off x="3381375" y="2514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28" name="Oval 8"/>
          <p:cNvSpPr>
            <a:spLocks noChangeArrowheads="1"/>
          </p:cNvSpPr>
          <p:nvPr/>
        </p:nvSpPr>
        <p:spPr bwMode="auto">
          <a:xfrm>
            <a:off x="4829175" y="2286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29" name="Oval 9"/>
          <p:cNvSpPr>
            <a:spLocks noChangeArrowheads="1"/>
          </p:cNvSpPr>
          <p:nvPr/>
        </p:nvSpPr>
        <p:spPr bwMode="auto">
          <a:xfrm>
            <a:off x="6048375" y="2286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30" name="AutoShape 10"/>
          <p:cNvSpPr>
            <a:spLocks noChangeArrowheads="1"/>
          </p:cNvSpPr>
          <p:nvPr/>
        </p:nvSpPr>
        <p:spPr bwMode="auto">
          <a:xfrm>
            <a:off x="4829175" y="1295400"/>
            <a:ext cx="1676400" cy="990600"/>
          </a:xfrm>
          <a:prstGeom prst="rtTriangl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31" name="Oval 11"/>
          <p:cNvSpPr>
            <a:spLocks noChangeArrowheads="1"/>
          </p:cNvSpPr>
          <p:nvPr/>
        </p:nvSpPr>
        <p:spPr bwMode="auto">
          <a:xfrm>
            <a:off x="561975" y="3962400"/>
            <a:ext cx="457200" cy="457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32" name="Oval 12"/>
          <p:cNvSpPr>
            <a:spLocks noChangeArrowheads="1"/>
          </p:cNvSpPr>
          <p:nvPr/>
        </p:nvSpPr>
        <p:spPr bwMode="auto">
          <a:xfrm>
            <a:off x="1095375" y="3962400"/>
            <a:ext cx="457200" cy="457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33" name="AutoShape 13"/>
          <p:cNvSpPr>
            <a:spLocks noChangeArrowheads="1"/>
          </p:cNvSpPr>
          <p:nvPr/>
        </p:nvSpPr>
        <p:spPr bwMode="auto">
          <a:xfrm>
            <a:off x="638175" y="3581400"/>
            <a:ext cx="2514600" cy="381000"/>
          </a:xfrm>
          <a:prstGeom prst="rtTriangle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34" name="Oval 14"/>
          <p:cNvSpPr>
            <a:spLocks noChangeArrowheads="1"/>
          </p:cNvSpPr>
          <p:nvPr/>
        </p:nvSpPr>
        <p:spPr bwMode="auto">
          <a:xfrm>
            <a:off x="4295775" y="3810000"/>
            <a:ext cx="762000" cy="6858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35" name="Oval 15"/>
          <p:cNvSpPr>
            <a:spLocks noChangeArrowheads="1"/>
          </p:cNvSpPr>
          <p:nvPr/>
        </p:nvSpPr>
        <p:spPr bwMode="auto">
          <a:xfrm>
            <a:off x="5057775" y="3810000"/>
            <a:ext cx="762000" cy="6858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36" name="Rectangle 16"/>
          <p:cNvSpPr>
            <a:spLocks noChangeArrowheads="1"/>
          </p:cNvSpPr>
          <p:nvPr/>
        </p:nvSpPr>
        <p:spPr bwMode="auto">
          <a:xfrm>
            <a:off x="4829175" y="3571875"/>
            <a:ext cx="533400" cy="23812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37" name="Text Box 17"/>
          <p:cNvSpPr txBox="1">
            <a:spLocks noChangeArrowheads="1"/>
          </p:cNvSpPr>
          <p:nvPr/>
        </p:nvSpPr>
        <p:spPr bwMode="auto">
          <a:xfrm>
            <a:off x="317500" y="182563"/>
            <a:ext cx="47291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Old population + children</a:t>
            </a:r>
          </a:p>
        </p:txBody>
      </p:sp>
      <p:sp>
        <p:nvSpPr>
          <p:cNvPr id="81938" name="Line 18"/>
          <p:cNvSpPr>
            <a:spLocks noChangeShapeType="1"/>
          </p:cNvSpPr>
          <p:nvPr/>
        </p:nvSpPr>
        <p:spPr bwMode="auto">
          <a:xfrm>
            <a:off x="511175" y="4648200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39" name="Oval 19"/>
          <p:cNvSpPr>
            <a:spLocks noChangeArrowheads="1"/>
          </p:cNvSpPr>
          <p:nvPr/>
        </p:nvSpPr>
        <p:spPr bwMode="auto">
          <a:xfrm>
            <a:off x="147638" y="5943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40" name="Oval 20"/>
          <p:cNvSpPr>
            <a:spLocks noChangeArrowheads="1"/>
          </p:cNvSpPr>
          <p:nvPr/>
        </p:nvSpPr>
        <p:spPr bwMode="auto">
          <a:xfrm>
            <a:off x="985838" y="5943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41" name="AutoShape 21"/>
          <p:cNvSpPr>
            <a:spLocks noChangeArrowheads="1"/>
          </p:cNvSpPr>
          <p:nvPr/>
        </p:nvSpPr>
        <p:spPr bwMode="auto">
          <a:xfrm>
            <a:off x="71438" y="4953000"/>
            <a:ext cx="1676400" cy="990600"/>
          </a:xfrm>
          <a:prstGeom prst="rtTriangl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42" name="Oval 22"/>
          <p:cNvSpPr>
            <a:spLocks noChangeArrowheads="1"/>
          </p:cNvSpPr>
          <p:nvPr/>
        </p:nvSpPr>
        <p:spPr bwMode="auto">
          <a:xfrm>
            <a:off x="1976438" y="5715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43" name="Oval 23"/>
          <p:cNvSpPr>
            <a:spLocks noChangeArrowheads="1"/>
          </p:cNvSpPr>
          <p:nvPr/>
        </p:nvSpPr>
        <p:spPr bwMode="auto">
          <a:xfrm>
            <a:off x="2814638" y="5715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44" name="AutoShape 24"/>
          <p:cNvSpPr>
            <a:spLocks noChangeArrowheads="1"/>
          </p:cNvSpPr>
          <p:nvPr/>
        </p:nvSpPr>
        <p:spPr bwMode="auto">
          <a:xfrm>
            <a:off x="1976438" y="5334000"/>
            <a:ext cx="2514600" cy="381000"/>
          </a:xfrm>
          <a:prstGeom prst="rtTriangle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45" name="Oval 25"/>
          <p:cNvSpPr>
            <a:spLocks noChangeArrowheads="1"/>
          </p:cNvSpPr>
          <p:nvPr/>
        </p:nvSpPr>
        <p:spPr bwMode="auto">
          <a:xfrm>
            <a:off x="4643438" y="6477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46" name="Oval 26"/>
          <p:cNvSpPr>
            <a:spLocks noChangeArrowheads="1"/>
          </p:cNvSpPr>
          <p:nvPr/>
        </p:nvSpPr>
        <p:spPr bwMode="auto">
          <a:xfrm>
            <a:off x="5862638" y="6477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47" name="AutoShape 27"/>
          <p:cNvSpPr>
            <a:spLocks noChangeArrowheads="1"/>
          </p:cNvSpPr>
          <p:nvPr/>
        </p:nvSpPr>
        <p:spPr bwMode="auto">
          <a:xfrm>
            <a:off x="4643438" y="4724400"/>
            <a:ext cx="1676400" cy="1752600"/>
          </a:xfrm>
          <a:prstGeom prst="rtTriangle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48" name="Rectangle 28"/>
          <p:cNvSpPr>
            <a:spLocks noChangeArrowheads="1"/>
          </p:cNvSpPr>
          <p:nvPr/>
        </p:nvSpPr>
        <p:spPr bwMode="auto">
          <a:xfrm>
            <a:off x="5862638" y="4786313"/>
            <a:ext cx="10668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49" name="Oval 29"/>
          <p:cNvSpPr>
            <a:spLocks noChangeArrowheads="1"/>
          </p:cNvSpPr>
          <p:nvPr/>
        </p:nvSpPr>
        <p:spPr bwMode="auto">
          <a:xfrm>
            <a:off x="5943600" y="5548313"/>
            <a:ext cx="457200" cy="457200"/>
          </a:xfrm>
          <a:prstGeom prst="ellipse">
            <a:avLst/>
          </a:prstGeom>
          <a:solidFill>
            <a:srgbClr val="3399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50" name="Oval 30"/>
          <p:cNvSpPr>
            <a:spLocks noChangeArrowheads="1"/>
          </p:cNvSpPr>
          <p:nvPr/>
        </p:nvSpPr>
        <p:spPr bwMode="auto">
          <a:xfrm>
            <a:off x="6477000" y="5548313"/>
            <a:ext cx="457200" cy="457200"/>
          </a:xfrm>
          <a:prstGeom prst="ellipse">
            <a:avLst/>
          </a:prstGeom>
          <a:solidFill>
            <a:srgbClr val="3399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5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DEF2DB-CC63-4D8D-A7E8-5A7CB294E8D5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en-US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523875" y="1447800"/>
            <a:ext cx="1524000" cy="2286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47" name="Oval 3"/>
          <p:cNvSpPr>
            <a:spLocks noChangeArrowheads="1"/>
          </p:cNvSpPr>
          <p:nvPr/>
        </p:nvSpPr>
        <p:spPr bwMode="auto">
          <a:xfrm>
            <a:off x="676275" y="1676400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48" name="Oval 4"/>
          <p:cNvSpPr>
            <a:spLocks noChangeArrowheads="1"/>
          </p:cNvSpPr>
          <p:nvPr/>
        </p:nvSpPr>
        <p:spPr bwMode="auto">
          <a:xfrm>
            <a:off x="1057275" y="1676400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2886075" y="1752600"/>
            <a:ext cx="10668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50" name="Oval 6"/>
          <p:cNvSpPr>
            <a:spLocks noChangeArrowheads="1"/>
          </p:cNvSpPr>
          <p:nvPr/>
        </p:nvSpPr>
        <p:spPr bwMode="auto">
          <a:xfrm>
            <a:off x="2809875" y="2514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51" name="Oval 7"/>
          <p:cNvSpPr>
            <a:spLocks noChangeArrowheads="1"/>
          </p:cNvSpPr>
          <p:nvPr/>
        </p:nvSpPr>
        <p:spPr bwMode="auto">
          <a:xfrm>
            <a:off x="3571875" y="2514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52" name="Oval 8"/>
          <p:cNvSpPr>
            <a:spLocks noChangeArrowheads="1"/>
          </p:cNvSpPr>
          <p:nvPr/>
        </p:nvSpPr>
        <p:spPr bwMode="auto">
          <a:xfrm>
            <a:off x="5019675" y="2286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53" name="Oval 9"/>
          <p:cNvSpPr>
            <a:spLocks noChangeArrowheads="1"/>
          </p:cNvSpPr>
          <p:nvPr/>
        </p:nvSpPr>
        <p:spPr bwMode="auto">
          <a:xfrm>
            <a:off x="6238875" y="2286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54" name="AutoShape 10"/>
          <p:cNvSpPr>
            <a:spLocks noChangeArrowheads="1"/>
          </p:cNvSpPr>
          <p:nvPr/>
        </p:nvSpPr>
        <p:spPr bwMode="auto">
          <a:xfrm>
            <a:off x="5019675" y="1295400"/>
            <a:ext cx="1676400" cy="990600"/>
          </a:xfrm>
          <a:prstGeom prst="rtTriangl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55" name="Oval 11"/>
          <p:cNvSpPr>
            <a:spLocks noChangeArrowheads="1"/>
          </p:cNvSpPr>
          <p:nvPr/>
        </p:nvSpPr>
        <p:spPr bwMode="auto">
          <a:xfrm>
            <a:off x="66675" y="3962400"/>
            <a:ext cx="457200" cy="457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56" name="Oval 12"/>
          <p:cNvSpPr>
            <a:spLocks noChangeArrowheads="1"/>
          </p:cNvSpPr>
          <p:nvPr/>
        </p:nvSpPr>
        <p:spPr bwMode="auto">
          <a:xfrm>
            <a:off x="600075" y="3962400"/>
            <a:ext cx="457200" cy="4572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57" name="AutoShape 13"/>
          <p:cNvSpPr>
            <a:spLocks noChangeArrowheads="1"/>
          </p:cNvSpPr>
          <p:nvPr/>
        </p:nvSpPr>
        <p:spPr bwMode="auto">
          <a:xfrm>
            <a:off x="142875" y="3581400"/>
            <a:ext cx="2514600" cy="381000"/>
          </a:xfrm>
          <a:prstGeom prst="rtTriangle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58" name="Text Box 14"/>
          <p:cNvSpPr txBox="1">
            <a:spLocks noChangeArrowheads="1"/>
          </p:cNvSpPr>
          <p:nvPr/>
        </p:nvSpPr>
        <p:spPr bwMode="auto">
          <a:xfrm>
            <a:off x="508000" y="182563"/>
            <a:ext cx="5651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New Population: Generation 2</a:t>
            </a:r>
          </a:p>
        </p:txBody>
      </p:sp>
      <p:sp>
        <p:nvSpPr>
          <p:cNvPr id="82959" name="Oval 15"/>
          <p:cNvSpPr>
            <a:spLocks noChangeArrowheads="1"/>
          </p:cNvSpPr>
          <p:nvPr/>
        </p:nvSpPr>
        <p:spPr bwMode="auto">
          <a:xfrm>
            <a:off x="2933700" y="41148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60" name="Oval 16"/>
          <p:cNvSpPr>
            <a:spLocks noChangeArrowheads="1"/>
          </p:cNvSpPr>
          <p:nvPr/>
        </p:nvSpPr>
        <p:spPr bwMode="auto">
          <a:xfrm>
            <a:off x="3771900" y="41148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61" name="AutoShape 17"/>
          <p:cNvSpPr>
            <a:spLocks noChangeArrowheads="1"/>
          </p:cNvSpPr>
          <p:nvPr/>
        </p:nvSpPr>
        <p:spPr bwMode="auto">
          <a:xfrm>
            <a:off x="2857500" y="3124200"/>
            <a:ext cx="1676400" cy="990600"/>
          </a:xfrm>
          <a:prstGeom prst="rtTriangl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62" name="Oval 18"/>
          <p:cNvSpPr>
            <a:spLocks noChangeArrowheads="1"/>
          </p:cNvSpPr>
          <p:nvPr/>
        </p:nvSpPr>
        <p:spPr bwMode="auto">
          <a:xfrm>
            <a:off x="4914900" y="3810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63" name="Oval 19"/>
          <p:cNvSpPr>
            <a:spLocks noChangeArrowheads="1"/>
          </p:cNvSpPr>
          <p:nvPr/>
        </p:nvSpPr>
        <p:spPr bwMode="auto">
          <a:xfrm>
            <a:off x="5753100" y="3810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64" name="AutoShape 20"/>
          <p:cNvSpPr>
            <a:spLocks noChangeArrowheads="1"/>
          </p:cNvSpPr>
          <p:nvPr/>
        </p:nvSpPr>
        <p:spPr bwMode="auto">
          <a:xfrm>
            <a:off x="4914900" y="3429000"/>
            <a:ext cx="2514600" cy="381000"/>
          </a:xfrm>
          <a:prstGeom prst="rtTriangle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6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6419E5-ADA5-4AED-BE4D-7BECA4F78EB0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en-US" sz="1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228600" y="1447800"/>
            <a:ext cx="1524000" cy="228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71" name="Oval 3"/>
          <p:cNvSpPr>
            <a:spLocks noChangeArrowheads="1"/>
          </p:cNvSpPr>
          <p:nvPr/>
        </p:nvSpPr>
        <p:spPr bwMode="auto">
          <a:xfrm>
            <a:off x="533400" y="1676400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72" name="Oval 4"/>
          <p:cNvSpPr>
            <a:spLocks noChangeArrowheads="1"/>
          </p:cNvSpPr>
          <p:nvPr/>
        </p:nvSpPr>
        <p:spPr bwMode="auto">
          <a:xfrm>
            <a:off x="914400" y="1676400"/>
            <a:ext cx="304800" cy="3048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73" name="Oval 5"/>
          <p:cNvSpPr>
            <a:spLocks noChangeArrowheads="1"/>
          </p:cNvSpPr>
          <p:nvPr/>
        </p:nvSpPr>
        <p:spPr bwMode="auto">
          <a:xfrm>
            <a:off x="4876800" y="2286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74" name="Oval 6"/>
          <p:cNvSpPr>
            <a:spLocks noChangeArrowheads="1"/>
          </p:cNvSpPr>
          <p:nvPr/>
        </p:nvSpPr>
        <p:spPr bwMode="auto">
          <a:xfrm>
            <a:off x="6096000" y="2286000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75" name="AutoShape 7"/>
          <p:cNvSpPr>
            <a:spLocks noChangeArrowheads="1"/>
          </p:cNvSpPr>
          <p:nvPr/>
        </p:nvSpPr>
        <p:spPr bwMode="auto">
          <a:xfrm>
            <a:off x="4343400" y="1295400"/>
            <a:ext cx="2209800" cy="990600"/>
          </a:xfrm>
          <a:prstGeom prst="rtTriangle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76" name="Oval 8"/>
          <p:cNvSpPr>
            <a:spLocks noChangeArrowheads="1"/>
          </p:cNvSpPr>
          <p:nvPr/>
        </p:nvSpPr>
        <p:spPr bwMode="auto">
          <a:xfrm>
            <a:off x="650875" y="3962400"/>
            <a:ext cx="457200" cy="457200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77" name="Oval 9"/>
          <p:cNvSpPr>
            <a:spLocks noChangeArrowheads="1"/>
          </p:cNvSpPr>
          <p:nvPr/>
        </p:nvSpPr>
        <p:spPr bwMode="auto">
          <a:xfrm>
            <a:off x="1412875" y="3962400"/>
            <a:ext cx="457200" cy="457200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78" name="AutoShape 10"/>
          <p:cNvSpPr>
            <a:spLocks noChangeArrowheads="1"/>
          </p:cNvSpPr>
          <p:nvPr/>
        </p:nvSpPr>
        <p:spPr bwMode="auto">
          <a:xfrm>
            <a:off x="41275" y="3581400"/>
            <a:ext cx="2514600" cy="381000"/>
          </a:xfrm>
          <a:prstGeom prst="rtTriangle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79" name="Text Box 11"/>
          <p:cNvSpPr txBox="1">
            <a:spLocks noChangeArrowheads="1"/>
          </p:cNvSpPr>
          <p:nvPr/>
        </p:nvSpPr>
        <p:spPr bwMode="auto">
          <a:xfrm>
            <a:off x="1127125" y="182563"/>
            <a:ext cx="2552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Generation 3</a:t>
            </a:r>
          </a:p>
        </p:txBody>
      </p:sp>
      <p:sp>
        <p:nvSpPr>
          <p:cNvPr id="83980" name="Oval 12"/>
          <p:cNvSpPr>
            <a:spLocks noChangeArrowheads="1"/>
          </p:cNvSpPr>
          <p:nvPr/>
        </p:nvSpPr>
        <p:spPr bwMode="auto">
          <a:xfrm>
            <a:off x="3505200" y="41148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81" name="Oval 13"/>
          <p:cNvSpPr>
            <a:spLocks noChangeArrowheads="1"/>
          </p:cNvSpPr>
          <p:nvPr/>
        </p:nvSpPr>
        <p:spPr bwMode="auto">
          <a:xfrm>
            <a:off x="4343400" y="41148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82" name="AutoShape 14"/>
          <p:cNvSpPr>
            <a:spLocks noChangeArrowheads="1"/>
          </p:cNvSpPr>
          <p:nvPr/>
        </p:nvSpPr>
        <p:spPr bwMode="auto">
          <a:xfrm>
            <a:off x="3124200" y="3429000"/>
            <a:ext cx="1981200" cy="685800"/>
          </a:xfrm>
          <a:prstGeom prst="rtTriangl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83" name="Oval 15"/>
          <p:cNvSpPr>
            <a:spLocks noChangeArrowheads="1"/>
          </p:cNvSpPr>
          <p:nvPr/>
        </p:nvSpPr>
        <p:spPr bwMode="auto">
          <a:xfrm>
            <a:off x="5486400" y="3810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84" name="Oval 16"/>
          <p:cNvSpPr>
            <a:spLocks noChangeArrowheads="1"/>
          </p:cNvSpPr>
          <p:nvPr/>
        </p:nvSpPr>
        <p:spPr bwMode="auto">
          <a:xfrm>
            <a:off x="6324600" y="38100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85" name="AutoShape 17"/>
          <p:cNvSpPr>
            <a:spLocks noChangeArrowheads="1"/>
          </p:cNvSpPr>
          <p:nvPr/>
        </p:nvSpPr>
        <p:spPr bwMode="auto">
          <a:xfrm>
            <a:off x="5486400" y="3429000"/>
            <a:ext cx="2514600" cy="381000"/>
          </a:xfrm>
          <a:prstGeom prst="rtTriangle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86" name="Oval 18"/>
          <p:cNvSpPr>
            <a:spLocks noChangeArrowheads="1"/>
          </p:cNvSpPr>
          <p:nvPr/>
        </p:nvSpPr>
        <p:spPr bwMode="auto">
          <a:xfrm>
            <a:off x="1447800" y="25908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87" name="Oval 19"/>
          <p:cNvSpPr>
            <a:spLocks noChangeArrowheads="1"/>
          </p:cNvSpPr>
          <p:nvPr/>
        </p:nvSpPr>
        <p:spPr bwMode="auto">
          <a:xfrm>
            <a:off x="2286000" y="25908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88" name="AutoShape 20"/>
          <p:cNvSpPr>
            <a:spLocks noChangeArrowheads="1"/>
          </p:cNvSpPr>
          <p:nvPr/>
        </p:nvSpPr>
        <p:spPr bwMode="auto">
          <a:xfrm>
            <a:off x="1066800" y="2209800"/>
            <a:ext cx="2514600" cy="381000"/>
          </a:xfrm>
          <a:prstGeom prst="rtTriangle">
            <a:avLst/>
          </a:prstGeom>
          <a:solidFill>
            <a:srgbClr val="008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8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A924DE-0357-4389-943A-F52BCA11FDDA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en-US" sz="1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Oval 2"/>
          <p:cNvSpPr>
            <a:spLocks noChangeArrowheads="1"/>
          </p:cNvSpPr>
          <p:nvPr/>
        </p:nvSpPr>
        <p:spPr bwMode="auto">
          <a:xfrm>
            <a:off x="1371600" y="3962400"/>
            <a:ext cx="457200" cy="457200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995" name="Oval 3"/>
          <p:cNvSpPr>
            <a:spLocks noChangeArrowheads="1"/>
          </p:cNvSpPr>
          <p:nvPr/>
        </p:nvSpPr>
        <p:spPr bwMode="auto">
          <a:xfrm>
            <a:off x="2133600" y="3962400"/>
            <a:ext cx="457200" cy="457200"/>
          </a:xfrm>
          <a:prstGeom prst="ellipse">
            <a:avLst/>
          </a:prstGeom>
          <a:solidFill>
            <a:srgbClr val="FF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996" name="AutoShape 4"/>
          <p:cNvSpPr>
            <a:spLocks noChangeArrowheads="1"/>
          </p:cNvSpPr>
          <p:nvPr/>
        </p:nvSpPr>
        <p:spPr bwMode="auto">
          <a:xfrm>
            <a:off x="762000" y="3581400"/>
            <a:ext cx="2514600" cy="381000"/>
          </a:xfrm>
          <a:prstGeom prst="rtTriangle">
            <a:avLst/>
          </a:prstGeom>
          <a:solidFill>
            <a:srgbClr val="8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997" name="Text Box 5"/>
          <p:cNvSpPr txBox="1">
            <a:spLocks noChangeArrowheads="1"/>
          </p:cNvSpPr>
          <p:nvPr/>
        </p:nvSpPr>
        <p:spPr bwMode="auto">
          <a:xfrm>
            <a:off x="1127125" y="182563"/>
            <a:ext cx="3851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Generation 4, etc …</a:t>
            </a:r>
          </a:p>
        </p:txBody>
      </p:sp>
      <p:sp>
        <p:nvSpPr>
          <p:cNvPr id="84998" name="Oval 6"/>
          <p:cNvSpPr>
            <a:spLocks noChangeArrowheads="1"/>
          </p:cNvSpPr>
          <p:nvPr/>
        </p:nvSpPr>
        <p:spPr bwMode="auto">
          <a:xfrm>
            <a:off x="4267200" y="41148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999" name="Oval 7"/>
          <p:cNvSpPr>
            <a:spLocks noChangeArrowheads="1"/>
          </p:cNvSpPr>
          <p:nvPr/>
        </p:nvSpPr>
        <p:spPr bwMode="auto">
          <a:xfrm>
            <a:off x="5105400" y="41148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000" name="AutoShape 8"/>
          <p:cNvSpPr>
            <a:spLocks noChangeArrowheads="1"/>
          </p:cNvSpPr>
          <p:nvPr/>
        </p:nvSpPr>
        <p:spPr bwMode="auto">
          <a:xfrm>
            <a:off x="3886200" y="3429000"/>
            <a:ext cx="1981200" cy="685800"/>
          </a:xfrm>
          <a:prstGeom prst="rtTriangl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001" name="Oval 9"/>
          <p:cNvSpPr>
            <a:spLocks noChangeArrowheads="1"/>
          </p:cNvSpPr>
          <p:nvPr/>
        </p:nvSpPr>
        <p:spPr bwMode="auto">
          <a:xfrm>
            <a:off x="2362200" y="2590800"/>
            <a:ext cx="304800" cy="304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002" name="AutoShape 10"/>
          <p:cNvSpPr>
            <a:spLocks noChangeArrowheads="1"/>
          </p:cNvSpPr>
          <p:nvPr/>
        </p:nvSpPr>
        <p:spPr bwMode="auto">
          <a:xfrm>
            <a:off x="1828800" y="2209800"/>
            <a:ext cx="2514600" cy="381000"/>
          </a:xfrm>
          <a:prstGeom prst="rtTriangle">
            <a:avLst/>
          </a:prstGeom>
          <a:solidFill>
            <a:srgbClr val="008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003" name="Oval 11"/>
          <p:cNvSpPr>
            <a:spLocks noChangeArrowheads="1"/>
          </p:cNvSpPr>
          <p:nvPr/>
        </p:nvSpPr>
        <p:spPr bwMode="auto">
          <a:xfrm>
            <a:off x="6019800" y="1752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004" name="Oval 12"/>
          <p:cNvSpPr>
            <a:spLocks noChangeArrowheads="1"/>
          </p:cNvSpPr>
          <p:nvPr/>
        </p:nvSpPr>
        <p:spPr bwMode="auto">
          <a:xfrm>
            <a:off x="7086600" y="1752600"/>
            <a:ext cx="4572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005" name="AutoShape 13"/>
          <p:cNvSpPr>
            <a:spLocks noChangeArrowheads="1"/>
          </p:cNvSpPr>
          <p:nvPr/>
        </p:nvSpPr>
        <p:spPr bwMode="auto">
          <a:xfrm>
            <a:off x="5791200" y="1295400"/>
            <a:ext cx="2057400" cy="457200"/>
          </a:xfrm>
          <a:prstGeom prst="rtTriangle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006" name="Oval 14"/>
          <p:cNvSpPr>
            <a:spLocks noChangeArrowheads="1"/>
          </p:cNvSpPr>
          <p:nvPr/>
        </p:nvSpPr>
        <p:spPr bwMode="auto">
          <a:xfrm>
            <a:off x="3276600" y="2590800"/>
            <a:ext cx="304800" cy="304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007" name="Oval 15"/>
          <p:cNvSpPr>
            <a:spLocks noChangeArrowheads="1"/>
          </p:cNvSpPr>
          <p:nvPr/>
        </p:nvSpPr>
        <p:spPr bwMode="auto">
          <a:xfrm>
            <a:off x="1447800" y="1676400"/>
            <a:ext cx="304800" cy="304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008" name="AutoShape 16"/>
          <p:cNvSpPr>
            <a:spLocks noChangeArrowheads="1"/>
          </p:cNvSpPr>
          <p:nvPr/>
        </p:nvSpPr>
        <p:spPr bwMode="auto">
          <a:xfrm>
            <a:off x="1295400" y="1371600"/>
            <a:ext cx="2133600" cy="304800"/>
          </a:xfrm>
          <a:prstGeom prst="rtTriangle">
            <a:avLst/>
          </a:prstGeom>
          <a:solidFill>
            <a:srgbClr val="008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009" name="Oval 17"/>
          <p:cNvSpPr>
            <a:spLocks noChangeArrowheads="1"/>
          </p:cNvSpPr>
          <p:nvPr/>
        </p:nvSpPr>
        <p:spPr bwMode="auto">
          <a:xfrm>
            <a:off x="2743200" y="1676400"/>
            <a:ext cx="304800" cy="304800"/>
          </a:xfrm>
          <a:prstGeom prst="ellipse">
            <a:avLst/>
          </a:prstGeom>
          <a:solidFill>
            <a:srgbClr val="99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01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4891CBD-295D-4F2F-9973-F123B951CADA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en-US" sz="1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4"/>
          <p:cNvSpPr txBox="1">
            <a:spLocks noChangeArrowheads="1"/>
          </p:cNvSpPr>
          <p:nvPr/>
        </p:nvSpPr>
        <p:spPr bwMode="auto">
          <a:xfrm>
            <a:off x="234950" y="4814888"/>
            <a:ext cx="853598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>
                <a:latin typeface="Arial" panose="020B0604020202020204" pitchFamily="34" charset="0"/>
                <a:cs typeface="Arial" panose="020B0604020202020204" pitchFamily="34" charset="0"/>
              </a:rPr>
              <a:t>Fixed wheel positions, constrained bounding area,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Chromosome</a:t>
            </a:r>
            <a:r>
              <a:rPr lang="en-GB" altLang="en-US" sz="2800">
                <a:latin typeface="Arial" panose="020B0604020202020204" pitchFamily="34" charset="0"/>
                <a:cs typeface="Arial" panose="020B0604020202020204" pitchFamily="34" charset="0"/>
              </a:rPr>
              <a:t> is a series of  slices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fitnesses </a:t>
            </a:r>
            <a:r>
              <a:rPr lang="en-GB" altLang="en-US" sz="2800">
                <a:latin typeface="Arial" panose="020B0604020202020204" pitchFamily="34" charset="0"/>
                <a:cs typeface="Arial" panose="020B0604020202020204" pitchFamily="34" charset="0"/>
              </a:rPr>
              <a:t>evaluated via a simple airflow simulation </a:t>
            </a:r>
          </a:p>
        </p:txBody>
      </p:sp>
      <p:sp>
        <p:nvSpPr>
          <p:cNvPr id="86019" name="Text Box 5"/>
          <p:cNvSpPr txBox="1">
            <a:spLocks noChangeArrowheads="1"/>
          </p:cNvSpPr>
          <p:nvPr/>
        </p:nvSpPr>
        <p:spPr bwMode="auto">
          <a:xfrm>
            <a:off x="2700338" y="265113"/>
            <a:ext cx="50403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Example2:  Bentley.s thesis work</a:t>
            </a:r>
          </a:p>
        </p:txBody>
      </p:sp>
      <p:sp>
        <p:nvSpPr>
          <p:cNvPr id="8602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D599D8-2201-4F8B-ABFE-26109AA78A6D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en-US" sz="1400"/>
          </a:p>
        </p:txBody>
      </p:sp>
      <p:pic>
        <p:nvPicPr>
          <p:cNvPr id="8602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81075"/>
            <a:ext cx="79375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88913"/>
            <a:ext cx="7772400" cy="1143000"/>
          </a:xfrm>
        </p:spPr>
        <p:txBody>
          <a:bodyPr/>
          <a:lstStyle/>
          <a:p>
            <a:r>
              <a:rPr lang="en-US" altLang="en-US"/>
              <a:t>An Abstract Example</a:t>
            </a:r>
          </a:p>
        </p:txBody>
      </p:sp>
      <p:sp>
        <p:nvSpPr>
          <p:cNvPr id="87043" name="Line 3"/>
          <p:cNvSpPr>
            <a:spLocks noChangeShapeType="1"/>
          </p:cNvSpPr>
          <p:nvPr/>
        </p:nvSpPr>
        <p:spPr bwMode="auto">
          <a:xfrm>
            <a:off x="2057400" y="1703388"/>
            <a:ext cx="0" cy="158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4" name="Line 4"/>
          <p:cNvSpPr>
            <a:spLocks noChangeShapeType="1"/>
          </p:cNvSpPr>
          <p:nvPr/>
        </p:nvSpPr>
        <p:spPr bwMode="auto">
          <a:xfrm>
            <a:off x="2066925" y="3297238"/>
            <a:ext cx="516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5" name="Freeform 5"/>
          <p:cNvSpPr>
            <a:spLocks/>
          </p:cNvSpPr>
          <p:nvPr/>
        </p:nvSpPr>
        <p:spPr bwMode="auto">
          <a:xfrm>
            <a:off x="2057400" y="1730375"/>
            <a:ext cx="5126038" cy="1492250"/>
          </a:xfrm>
          <a:custGeom>
            <a:avLst/>
            <a:gdLst>
              <a:gd name="T0" fmla="*/ 2147483646 w 3229"/>
              <a:gd name="T1" fmla="*/ 2147483646 h 940"/>
              <a:gd name="T2" fmla="*/ 2147483646 w 3229"/>
              <a:gd name="T3" fmla="*/ 2147483646 h 940"/>
              <a:gd name="T4" fmla="*/ 2147483646 w 3229"/>
              <a:gd name="T5" fmla="*/ 2147483646 h 940"/>
              <a:gd name="T6" fmla="*/ 2147483646 w 3229"/>
              <a:gd name="T7" fmla="*/ 2147483646 h 940"/>
              <a:gd name="T8" fmla="*/ 2147483646 w 3229"/>
              <a:gd name="T9" fmla="*/ 2147483646 h 940"/>
              <a:gd name="T10" fmla="*/ 2147483646 w 3229"/>
              <a:gd name="T11" fmla="*/ 2147483646 h 940"/>
              <a:gd name="T12" fmla="*/ 2147483646 w 3229"/>
              <a:gd name="T13" fmla="*/ 2147483646 h 940"/>
              <a:gd name="T14" fmla="*/ 2147483646 w 3229"/>
              <a:gd name="T15" fmla="*/ 2147483646 h 940"/>
              <a:gd name="T16" fmla="*/ 2147483646 w 3229"/>
              <a:gd name="T17" fmla="*/ 2147483646 h 940"/>
              <a:gd name="T18" fmla="*/ 2147483646 w 3229"/>
              <a:gd name="T19" fmla="*/ 2147483646 h 940"/>
              <a:gd name="T20" fmla="*/ 2147483646 w 3229"/>
              <a:gd name="T21" fmla="*/ 2147483646 h 940"/>
              <a:gd name="T22" fmla="*/ 2147483646 w 3229"/>
              <a:gd name="T23" fmla="*/ 2147483646 h 940"/>
              <a:gd name="T24" fmla="*/ 2147483646 w 3229"/>
              <a:gd name="T25" fmla="*/ 2147483646 h 940"/>
              <a:gd name="T26" fmla="*/ 2147483646 w 3229"/>
              <a:gd name="T27" fmla="*/ 2147483646 h 940"/>
              <a:gd name="T28" fmla="*/ 2147483646 w 3229"/>
              <a:gd name="T29" fmla="*/ 2147483646 h 940"/>
              <a:gd name="T30" fmla="*/ 2147483646 w 3229"/>
              <a:gd name="T31" fmla="*/ 2147483646 h 940"/>
              <a:gd name="T32" fmla="*/ 2147483646 w 3229"/>
              <a:gd name="T33" fmla="*/ 2147483646 h 940"/>
              <a:gd name="T34" fmla="*/ 2147483646 w 3229"/>
              <a:gd name="T35" fmla="*/ 2147483646 h 940"/>
              <a:gd name="T36" fmla="*/ 2147483646 w 3229"/>
              <a:gd name="T37" fmla="*/ 2147483646 h 940"/>
              <a:gd name="T38" fmla="*/ 2147483646 w 3229"/>
              <a:gd name="T39" fmla="*/ 2147483646 h 940"/>
              <a:gd name="T40" fmla="*/ 2147483646 w 3229"/>
              <a:gd name="T41" fmla="*/ 0 h 940"/>
              <a:gd name="T42" fmla="*/ 2147483646 w 3229"/>
              <a:gd name="T43" fmla="*/ 2147483646 h 940"/>
              <a:gd name="T44" fmla="*/ 2147483646 w 3229"/>
              <a:gd name="T45" fmla="*/ 2147483646 h 940"/>
              <a:gd name="T46" fmla="*/ 2147483646 w 3229"/>
              <a:gd name="T47" fmla="*/ 2147483646 h 940"/>
              <a:gd name="T48" fmla="*/ 2147483646 w 3229"/>
              <a:gd name="T49" fmla="*/ 2147483646 h 940"/>
              <a:gd name="T50" fmla="*/ 2147483646 w 3229"/>
              <a:gd name="T51" fmla="*/ 2147483646 h 940"/>
              <a:gd name="T52" fmla="*/ 2147483646 w 3229"/>
              <a:gd name="T53" fmla="*/ 2147483646 h 940"/>
              <a:gd name="T54" fmla="*/ 2147483646 w 3229"/>
              <a:gd name="T55" fmla="*/ 2147483646 h 940"/>
              <a:gd name="T56" fmla="*/ 2147483646 w 3229"/>
              <a:gd name="T57" fmla="*/ 2147483646 h 940"/>
              <a:gd name="T58" fmla="*/ 2147483646 w 3229"/>
              <a:gd name="T59" fmla="*/ 2147483646 h 940"/>
              <a:gd name="T60" fmla="*/ 2147483646 w 3229"/>
              <a:gd name="T61" fmla="*/ 2147483646 h 940"/>
              <a:gd name="T62" fmla="*/ 2147483646 w 3229"/>
              <a:gd name="T63" fmla="*/ 2147483646 h 940"/>
              <a:gd name="T64" fmla="*/ 2147483646 w 3229"/>
              <a:gd name="T65" fmla="*/ 2147483646 h 940"/>
              <a:gd name="T66" fmla="*/ 2147483646 w 3229"/>
              <a:gd name="T67" fmla="*/ 2147483646 h 940"/>
              <a:gd name="T68" fmla="*/ 2147483646 w 3229"/>
              <a:gd name="T69" fmla="*/ 2147483646 h 940"/>
              <a:gd name="T70" fmla="*/ 2147483646 w 3229"/>
              <a:gd name="T71" fmla="*/ 2147483646 h 940"/>
              <a:gd name="T72" fmla="*/ 2147483646 w 3229"/>
              <a:gd name="T73" fmla="*/ 2147483646 h 940"/>
              <a:gd name="T74" fmla="*/ 2147483646 w 3229"/>
              <a:gd name="T75" fmla="*/ 2147483646 h 940"/>
              <a:gd name="T76" fmla="*/ 2147483646 w 3229"/>
              <a:gd name="T77" fmla="*/ 2147483646 h 940"/>
              <a:gd name="T78" fmla="*/ 2147483646 w 3229"/>
              <a:gd name="T79" fmla="*/ 2147483646 h 940"/>
              <a:gd name="T80" fmla="*/ 2147483646 w 3229"/>
              <a:gd name="T81" fmla="*/ 2147483646 h 940"/>
              <a:gd name="T82" fmla="*/ 2147483646 w 3229"/>
              <a:gd name="T83" fmla="*/ 2147483646 h 940"/>
              <a:gd name="T84" fmla="*/ 2147483646 w 3229"/>
              <a:gd name="T85" fmla="*/ 2147483646 h 940"/>
              <a:gd name="T86" fmla="*/ 2147483646 w 3229"/>
              <a:gd name="T87" fmla="*/ 2147483646 h 940"/>
              <a:gd name="T88" fmla="*/ 2147483646 w 3229"/>
              <a:gd name="T89" fmla="*/ 2147483646 h 940"/>
              <a:gd name="T90" fmla="*/ 2147483646 w 3229"/>
              <a:gd name="T91" fmla="*/ 2147483646 h 940"/>
              <a:gd name="T92" fmla="*/ 2147483646 w 3229"/>
              <a:gd name="T93" fmla="*/ 2147483646 h 940"/>
              <a:gd name="T94" fmla="*/ 2147483646 w 3229"/>
              <a:gd name="T95" fmla="*/ 2147483646 h 940"/>
              <a:gd name="T96" fmla="*/ 2147483646 w 3229"/>
              <a:gd name="T97" fmla="*/ 2147483646 h 940"/>
              <a:gd name="T98" fmla="*/ 2147483646 w 3229"/>
              <a:gd name="T99" fmla="*/ 2147483646 h 940"/>
              <a:gd name="T100" fmla="*/ 2147483646 w 3229"/>
              <a:gd name="T101" fmla="*/ 2147483646 h 940"/>
              <a:gd name="T102" fmla="*/ 2147483646 w 3229"/>
              <a:gd name="T103" fmla="*/ 2147483646 h 940"/>
              <a:gd name="T104" fmla="*/ 2147483646 w 3229"/>
              <a:gd name="T105" fmla="*/ 2147483646 h 940"/>
              <a:gd name="T106" fmla="*/ 2147483646 w 3229"/>
              <a:gd name="T107" fmla="*/ 2147483646 h 940"/>
              <a:gd name="T108" fmla="*/ 2147483646 w 3229"/>
              <a:gd name="T109" fmla="*/ 2147483646 h 940"/>
              <a:gd name="T110" fmla="*/ 2147483646 w 3229"/>
              <a:gd name="T111" fmla="*/ 2147483646 h 940"/>
              <a:gd name="T112" fmla="*/ 2147483646 w 3229"/>
              <a:gd name="T113" fmla="*/ 2147483646 h 940"/>
              <a:gd name="T114" fmla="*/ 2147483646 w 3229"/>
              <a:gd name="T115" fmla="*/ 2147483646 h 94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229" h="940">
                <a:moveTo>
                  <a:pt x="0" y="795"/>
                </a:moveTo>
                <a:lnTo>
                  <a:pt x="27" y="819"/>
                </a:lnTo>
                <a:lnTo>
                  <a:pt x="50" y="819"/>
                </a:lnTo>
                <a:lnTo>
                  <a:pt x="73" y="819"/>
                </a:lnTo>
                <a:lnTo>
                  <a:pt x="97" y="819"/>
                </a:lnTo>
                <a:lnTo>
                  <a:pt x="112" y="795"/>
                </a:lnTo>
                <a:lnTo>
                  <a:pt x="128" y="772"/>
                </a:lnTo>
                <a:lnTo>
                  <a:pt x="145" y="747"/>
                </a:lnTo>
                <a:lnTo>
                  <a:pt x="168" y="708"/>
                </a:lnTo>
                <a:lnTo>
                  <a:pt x="184" y="677"/>
                </a:lnTo>
                <a:lnTo>
                  <a:pt x="199" y="654"/>
                </a:lnTo>
                <a:lnTo>
                  <a:pt x="230" y="629"/>
                </a:lnTo>
                <a:lnTo>
                  <a:pt x="246" y="606"/>
                </a:lnTo>
                <a:lnTo>
                  <a:pt x="269" y="590"/>
                </a:lnTo>
                <a:lnTo>
                  <a:pt x="294" y="575"/>
                </a:lnTo>
                <a:lnTo>
                  <a:pt x="317" y="559"/>
                </a:lnTo>
                <a:lnTo>
                  <a:pt x="341" y="559"/>
                </a:lnTo>
                <a:lnTo>
                  <a:pt x="364" y="559"/>
                </a:lnTo>
                <a:lnTo>
                  <a:pt x="387" y="559"/>
                </a:lnTo>
                <a:lnTo>
                  <a:pt x="404" y="583"/>
                </a:lnTo>
                <a:lnTo>
                  <a:pt x="420" y="606"/>
                </a:lnTo>
                <a:lnTo>
                  <a:pt x="435" y="629"/>
                </a:lnTo>
                <a:lnTo>
                  <a:pt x="451" y="662"/>
                </a:lnTo>
                <a:lnTo>
                  <a:pt x="466" y="685"/>
                </a:lnTo>
                <a:lnTo>
                  <a:pt x="482" y="708"/>
                </a:lnTo>
                <a:lnTo>
                  <a:pt x="499" y="732"/>
                </a:lnTo>
                <a:lnTo>
                  <a:pt x="522" y="755"/>
                </a:lnTo>
                <a:lnTo>
                  <a:pt x="545" y="772"/>
                </a:lnTo>
                <a:lnTo>
                  <a:pt x="569" y="780"/>
                </a:lnTo>
                <a:lnTo>
                  <a:pt x="592" y="780"/>
                </a:lnTo>
                <a:lnTo>
                  <a:pt x="617" y="780"/>
                </a:lnTo>
                <a:lnTo>
                  <a:pt x="640" y="764"/>
                </a:lnTo>
                <a:lnTo>
                  <a:pt x="663" y="741"/>
                </a:lnTo>
                <a:lnTo>
                  <a:pt x="687" y="724"/>
                </a:lnTo>
                <a:lnTo>
                  <a:pt x="695" y="701"/>
                </a:lnTo>
                <a:lnTo>
                  <a:pt x="702" y="677"/>
                </a:lnTo>
                <a:lnTo>
                  <a:pt x="727" y="668"/>
                </a:lnTo>
                <a:lnTo>
                  <a:pt x="741" y="637"/>
                </a:lnTo>
                <a:lnTo>
                  <a:pt x="758" y="614"/>
                </a:lnTo>
                <a:lnTo>
                  <a:pt x="781" y="567"/>
                </a:lnTo>
                <a:lnTo>
                  <a:pt x="789" y="544"/>
                </a:lnTo>
                <a:lnTo>
                  <a:pt x="805" y="511"/>
                </a:lnTo>
                <a:lnTo>
                  <a:pt x="820" y="465"/>
                </a:lnTo>
                <a:lnTo>
                  <a:pt x="836" y="432"/>
                </a:lnTo>
                <a:lnTo>
                  <a:pt x="845" y="409"/>
                </a:lnTo>
                <a:lnTo>
                  <a:pt x="853" y="386"/>
                </a:lnTo>
                <a:lnTo>
                  <a:pt x="868" y="354"/>
                </a:lnTo>
                <a:lnTo>
                  <a:pt x="868" y="331"/>
                </a:lnTo>
                <a:lnTo>
                  <a:pt x="884" y="300"/>
                </a:lnTo>
                <a:lnTo>
                  <a:pt x="892" y="275"/>
                </a:lnTo>
                <a:lnTo>
                  <a:pt x="907" y="244"/>
                </a:lnTo>
                <a:lnTo>
                  <a:pt x="915" y="221"/>
                </a:lnTo>
                <a:lnTo>
                  <a:pt x="932" y="190"/>
                </a:lnTo>
                <a:lnTo>
                  <a:pt x="946" y="165"/>
                </a:lnTo>
                <a:lnTo>
                  <a:pt x="954" y="142"/>
                </a:lnTo>
                <a:lnTo>
                  <a:pt x="977" y="103"/>
                </a:lnTo>
                <a:lnTo>
                  <a:pt x="1002" y="72"/>
                </a:lnTo>
                <a:lnTo>
                  <a:pt x="1025" y="47"/>
                </a:lnTo>
                <a:lnTo>
                  <a:pt x="1050" y="32"/>
                </a:lnTo>
                <a:lnTo>
                  <a:pt x="1073" y="8"/>
                </a:lnTo>
                <a:lnTo>
                  <a:pt x="1104" y="0"/>
                </a:lnTo>
                <a:lnTo>
                  <a:pt x="1128" y="0"/>
                </a:lnTo>
                <a:lnTo>
                  <a:pt x="1151" y="0"/>
                </a:lnTo>
                <a:lnTo>
                  <a:pt x="1182" y="0"/>
                </a:lnTo>
                <a:lnTo>
                  <a:pt x="1207" y="16"/>
                </a:lnTo>
                <a:lnTo>
                  <a:pt x="1230" y="24"/>
                </a:lnTo>
                <a:lnTo>
                  <a:pt x="1261" y="47"/>
                </a:lnTo>
                <a:lnTo>
                  <a:pt x="1277" y="72"/>
                </a:lnTo>
                <a:lnTo>
                  <a:pt x="1300" y="103"/>
                </a:lnTo>
                <a:lnTo>
                  <a:pt x="1317" y="126"/>
                </a:lnTo>
                <a:lnTo>
                  <a:pt x="1325" y="150"/>
                </a:lnTo>
                <a:lnTo>
                  <a:pt x="1332" y="173"/>
                </a:lnTo>
                <a:lnTo>
                  <a:pt x="1340" y="196"/>
                </a:lnTo>
                <a:lnTo>
                  <a:pt x="1356" y="229"/>
                </a:lnTo>
                <a:lnTo>
                  <a:pt x="1364" y="252"/>
                </a:lnTo>
                <a:lnTo>
                  <a:pt x="1379" y="275"/>
                </a:lnTo>
                <a:lnTo>
                  <a:pt x="1395" y="300"/>
                </a:lnTo>
                <a:lnTo>
                  <a:pt x="1404" y="323"/>
                </a:lnTo>
                <a:lnTo>
                  <a:pt x="1427" y="323"/>
                </a:lnTo>
                <a:lnTo>
                  <a:pt x="1458" y="323"/>
                </a:lnTo>
                <a:lnTo>
                  <a:pt x="1482" y="314"/>
                </a:lnTo>
                <a:lnTo>
                  <a:pt x="1505" y="291"/>
                </a:lnTo>
                <a:lnTo>
                  <a:pt x="1528" y="268"/>
                </a:lnTo>
                <a:lnTo>
                  <a:pt x="1553" y="244"/>
                </a:lnTo>
                <a:lnTo>
                  <a:pt x="1576" y="236"/>
                </a:lnTo>
                <a:lnTo>
                  <a:pt x="1600" y="229"/>
                </a:lnTo>
                <a:lnTo>
                  <a:pt x="1623" y="229"/>
                </a:lnTo>
                <a:lnTo>
                  <a:pt x="1646" y="252"/>
                </a:lnTo>
                <a:lnTo>
                  <a:pt x="1671" y="283"/>
                </a:lnTo>
                <a:lnTo>
                  <a:pt x="1686" y="308"/>
                </a:lnTo>
                <a:lnTo>
                  <a:pt x="1702" y="331"/>
                </a:lnTo>
                <a:lnTo>
                  <a:pt x="1710" y="354"/>
                </a:lnTo>
                <a:lnTo>
                  <a:pt x="1718" y="386"/>
                </a:lnTo>
                <a:lnTo>
                  <a:pt x="1725" y="409"/>
                </a:lnTo>
                <a:lnTo>
                  <a:pt x="1733" y="432"/>
                </a:lnTo>
                <a:lnTo>
                  <a:pt x="1741" y="457"/>
                </a:lnTo>
                <a:lnTo>
                  <a:pt x="1758" y="488"/>
                </a:lnTo>
                <a:lnTo>
                  <a:pt x="1764" y="511"/>
                </a:lnTo>
                <a:lnTo>
                  <a:pt x="1781" y="544"/>
                </a:lnTo>
                <a:lnTo>
                  <a:pt x="1789" y="567"/>
                </a:lnTo>
                <a:lnTo>
                  <a:pt x="1804" y="590"/>
                </a:lnTo>
                <a:lnTo>
                  <a:pt x="1820" y="623"/>
                </a:lnTo>
                <a:lnTo>
                  <a:pt x="1836" y="654"/>
                </a:lnTo>
                <a:lnTo>
                  <a:pt x="1859" y="685"/>
                </a:lnTo>
                <a:lnTo>
                  <a:pt x="1882" y="708"/>
                </a:lnTo>
                <a:lnTo>
                  <a:pt x="1899" y="732"/>
                </a:lnTo>
                <a:lnTo>
                  <a:pt x="1922" y="747"/>
                </a:lnTo>
                <a:lnTo>
                  <a:pt x="1946" y="747"/>
                </a:lnTo>
                <a:lnTo>
                  <a:pt x="1969" y="741"/>
                </a:lnTo>
                <a:lnTo>
                  <a:pt x="1994" y="724"/>
                </a:lnTo>
                <a:lnTo>
                  <a:pt x="2017" y="693"/>
                </a:lnTo>
                <a:lnTo>
                  <a:pt x="2033" y="668"/>
                </a:lnTo>
                <a:lnTo>
                  <a:pt x="2056" y="645"/>
                </a:lnTo>
                <a:lnTo>
                  <a:pt x="2079" y="614"/>
                </a:lnTo>
                <a:lnTo>
                  <a:pt x="2079" y="590"/>
                </a:lnTo>
                <a:lnTo>
                  <a:pt x="2104" y="583"/>
                </a:lnTo>
                <a:lnTo>
                  <a:pt x="2112" y="559"/>
                </a:lnTo>
                <a:lnTo>
                  <a:pt x="2127" y="527"/>
                </a:lnTo>
                <a:lnTo>
                  <a:pt x="2135" y="496"/>
                </a:lnTo>
                <a:lnTo>
                  <a:pt x="2143" y="465"/>
                </a:lnTo>
                <a:lnTo>
                  <a:pt x="2151" y="441"/>
                </a:lnTo>
                <a:lnTo>
                  <a:pt x="2166" y="418"/>
                </a:lnTo>
                <a:lnTo>
                  <a:pt x="2174" y="370"/>
                </a:lnTo>
                <a:lnTo>
                  <a:pt x="2191" y="339"/>
                </a:lnTo>
                <a:lnTo>
                  <a:pt x="2197" y="314"/>
                </a:lnTo>
                <a:lnTo>
                  <a:pt x="2214" y="283"/>
                </a:lnTo>
                <a:lnTo>
                  <a:pt x="2230" y="260"/>
                </a:lnTo>
                <a:lnTo>
                  <a:pt x="2245" y="236"/>
                </a:lnTo>
                <a:lnTo>
                  <a:pt x="2269" y="221"/>
                </a:lnTo>
                <a:lnTo>
                  <a:pt x="2292" y="221"/>
                </a:lnTo>
                <a:lnTo>
                  <a:pt x="2323" y="229"/>
                </a:lnTo>
                <a:lnTo>
                  <a:pt x="2354" y="244"/>
                </a:lnTo>
                <a:lnTo>
                  <a:pt x="2379" y="260"/>
                </a:lnTo>
                <a:lnTo>
                  <a:pt x="2410" y="283"/>
                </a:lnTo>
                <a:lnTo>
                  <a:pt x="2427" y="308"/>
                </a:lnTo>
                <a:lnTo>
                  <a:pt x="2450" y="323"/>
                </a:lnTo>
                <a:lnTo>
                  <a:pt x="2473" y="347"/>
                </a:lnTo>
                <a:lnTo>
                  <a:pt x="2489" y="370"/>
                </a:lnTo>
                <a:lnTo>
                  <a:pt x="2520" y="393"/>
                </a:lnTo>
                <a:lnTo>
                  <a:pt x="2545" y="432"/>
                </a:lnTo>
                <a:lnTo>
                  <a:pt x="2568" y="480"/>
                </a:lnTo>
                <a:lnTo>
                  <a:pt x="2584" y="505"/>
                </a:lnTo>
                <a:lnTo>
                  <a:pt x="2599" y="536"/>
                </a:lnTo>
                <a:lnTo>
                  <a:pt x="2607" y="559"/>
                </a:lnTo>
                <a:lnTo>
                  <a:pt x="2615" y="583"/>
                </a:lnTo>
                <a:lnTo>
                  <a:pt x="2630" y="614"/>
                </a:lnTo>
                <a:lnTo>
                  <a:pt x="2646" y="645"/>
                </a:lnTo>
                <a:lnTo>
                  <a:pt x="2663" y="677"/>
                </a:lnTo>
                <a:lnTo>
                  <a:pt x="2677" y="701"/>
                </a:lnTo>
                <a:lnTo>
                  <a:pt x="2702" y="724"/>
                </a:lnTo>
                <a:lnTo>
                  <a:pt x="2709" y="747"/>
                </a:lnTo>
                <a:lnTo>
                  <a:pt x="2733" y="755"/>
                </a:lnTo>
                <a:lnTo>
                  <a:pt x="2756" y="755"/>
                </a:lnTo>
                <a:lnTo>
                  <a:pt x="2764" y="732"/>
                </a:lnTo>
                <a:lnTo>
                  <a:pt x="2781" y="708"/>
                </a:lnTo>
                <a:lnTo>
                  <a:pt x="2795" y="685"/>
                </a:lnTo>
                <a:lnTo>
                  <a:pt x="2812" y="662"/>
                </a:lnTo>
                <a:lnTo>
                  <a:pt x="2835" y="637"/>
                </a:lnTo>
                <a:lnTo>
                  <a:pt x="2859" y="637"/>
                </a:lnTo>
                <a:lnTo>
                  <a:pt x="2882" y="637"/>
                </a:lnTo>
                <a:lnTo>
                  <a:pt x="2914" y="645"/>
                </a:lnTo>
                <a:lnTo>
                  <a:pt x="2945" y="662"/>
                </a:lnTo>
                <a:lnTo>
                  <a:pt x="2969" y="693"/>
                </a:lnTo>
                <a:lnTo>
                  <a:pt x="3000" y="724"/>
                </a:lnTo>
                <a:lnTo>
                  <a:pt x="3009" y="747"/>
                </a:lnTo>
                <a:lnTo>
                  <a:pt x="3023" y="772"/>
                </a:lnTo>
                <a:lnTo>
                  <a:pt x="3048" y="786"/>
                </a:lnTo>
                <a:lnTo>
                  <a:pt x="3071" y="819"/>
                </a:lnTo>
                <a:lnTo>
                  <a:pt x="3102" y="850"/>
                </a:lnTo>
                <a:lnTo>
                  <a:pt x="3118" y="882"/>
                </a:lnTo>
                <a:lnTo>
                  <a:pt x="3141" y="898"/>
                </a:lnTo>
                <a:lnTo>
                  <a:pt x="3158" y="921"/>
                </a:lnTo>
                <a:lnTo>
                  <a:pt x="3181" y="929"/>
                </a:lnTo>
                <a:lnTo>
                  <a:pt x="3205" y="929"/>
                </a:lnTo>
                <a:lnTo>
                  <a:pt x="3228" y="929"/>
                </a:lnTo>
                <a:lnTo>
                  <a:pt x="3216" y="939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1855788" y="3392488"/>
            <a:ext cx="5434012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Distribution of Individuals in Generation 0</a:t>
            </a:r>
          </a:p>
        </p:txBody>
      </p:sp>
      <p:sp>
        <p:nvSpPr>
          <p:cNvPr id="87047" name="Line 7"/>
          <p:cNvSpPr>
            <a:spLocks noChangeShapeType="1"/>
          </p:cNvSpPr>
          <p:nvPr/>
        </p:nvSpPr>
        <p:spPr bwMode="auto">
          <a:xfrm>
            <a:off x="2057400" y="4141788"/>
            <a:ext cx="0" cy="1587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8" name="Line 8"/>
          <p:cNvSpPr>
            <a:spLocks noChangeShapeType="1"/>
          </p:cNvSpPr>
          <p:nvPr/>
        </p:nvSpPr>
        <p:spPr bwMode="auto">
          <a:xfrm>
            <a:off x="2063750" y="5735638"/>
            <a:ext cx="516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Freeform 9"/>
          <p:cNvSpPr>
            <a:spLocks/>
          </p:cNvSpPr>
          <p:nvPr/>
        </p:nvSpPr>
        <p:spPr bwMode="auto">
          <a:xfrm>
            <a:off x="2057400" y="4168775"/>
            <a:ext cx="5126038" cy="1492250"/>
          </a:xfrm>
          <a:custGeom>
            <a:avLst/>
            <a:gdLst>
              <a:gd name="T0" fmla="*/ 2147483646 w 3229"/>
              <a:gd name="T1" fmla="*/ 2147483646 h 940"/>
              <a:gd name="T2" fmla="*/ 2147483646 w 3229"/>
              <a:gd name="T3" fmla="*/ 2147483646 h 940"/>
              <a:gd name="T4" fmla="*/ 2147483646 w 3229"/>
              <a:gd name="T5" fmla="*/ 2147483646 h 940"/>
              <a:gd name="T6" fmla="*/ 2147483646 w 3229"/>
              <a:gd name="T7" fmla="*/ 2147483646 h 940"/>
              <a:gd name="T8" fmla="*/ 2147483646 w 3229"/>
              <a:gd name="T9" fmla="*/ 2147483646 h 940"/>
              <a:gd name="T10" fmla="*/ 2147483646 w 3229"/>
              <a:gd name="T11" fmla="*/ 2147483646 h 940"/>
              <a:gd name="T12" fmla="*/ 2147483646 w 3229"/>
              <a:gd name="T13" fmla="*/ 2147483646 h 940"/>
              <a:gd name="T14" fmla="*/ 2147483646 w 3229"/>
              <a:gd name="T15" fmla="*/ 2147483646 h 940"/>
              <a:gd name="T16" fmla="*/ 2147483646 w 3229"/>
              <a:gd name="T17" fmla="*/ 2147483646 h 940"/>
              <a:gd name="T18" fmla="*/ 2147483646 w 3229"/>
              <a:gd name="T19" fmla="*/ 2147483646 h 940"/>
              <a:gd name="T20" fmla="*/ 2147483646 w 3229"/>
              <a:gd name="T21" fmla="*/ 2147483646 h 940"/>
              <a:gd name="T22" fmla="*/ 2147483646 w 3229"/>
              <a:gd name="T23" fmla="*/ 2147483646 h 940"/>
              <a:gd name="T24" fmla="*/ 2147483646 w 3229"/>
              <a:gd name="T25" fmla="*/ 2147483646 h 940"/>
              <a:gd name="T26" fmla="*/ 2147483646 w 3229"/>
              <a:gd name="T27" fmla="*/ 2147483646 h 940"/>
              <a:gd name="T28" fmla="*/ 2147483646 w 3229"/>
              <a:gd name="T29" fmla="*/ 2147483646 h 940"/>
              <a:gd name="T30" fmla="*/ 2147483646 w 3229"/>
              <a:gd name="T31" fmla="*/ 2147483646 h 940"/>
              <a:gd name="T32" fmla="*/ 2147483646 w 3229"/>
              <a:gd name="T33" fmla="*/ 2147483646 h 940"/>
              <a:gd name="T34" fmla="*/ 2147483646 w 3229"/>
              <a:gd name="T35" fmla="*/ 2147483646 h 940"/>
              <a:gd name="T36" fmla="*/ 2147483646 w 3229"/>
              <a:gd name="T37" fmla="*/ 2147483646 h 940"/>
              <a:gd name="T38" fmla="*/ 2147483646 w 3229"/>
              <a:gd name="T39" fmla="*/ 2147483646 h 940"/>
              <a:gd name="T40" fmla="*/ 2147483646 w 3229"/>
              <a:gd name="T41" fmla="*/ 0 h 940"/>
              <a:gd name="T42" fmla="*/ 2147483646 w 3229"/>
              <a:gd name="T43" fmla="*/ 2147483646 h 940"/>
              <a:gd name="T44" fmla="*/ 2147483646 w 3229"/>
              <a:gd name="T45" fmla="*/ 2147483646 h 940"/>
              <a:gd name="T46" fmla="*/ 2147483646 w 3229"/>
              <a:gd name="T47" fmla="*/ 2147483646 h 940"/>
              <a:gd name="T48" fmla="*/ 2147483646 w 3229"/>
              <a:gd name="T49" fmla="*/ 2147483646 h 940"/>
              <a:gd name="T50" fmla="*/ 2147483646 w 3229"/>
              <a:gd name="T51" fmla="*/ 2147483646 h 940"/>
              <a:gd name="T52" fmla="*/ 2147483646 w 3229"/>
              <a:gd name="T53" fmla="*/ 2147483646 h 940"/>
              <a:gd name="T54" fmla="*/ 2147483646 w 3229"/>
              <a:gd name="T55" fmla="*/ 2147483646 h 940"/>
              <a:gd name="T56" fmla="*/ 2147483646 w 3229"/>
              <a:gd name="T57" fmla="*/ 2147483646 h 940"/>
              <a:gd name="T58" fmla="*/ 2147483646 w 3229"/>
              <a:gd name="T59" fmla="*/ 2147483646 h 940"/>
              <a:gd name="T60" fmla="*/ 2147483646 w 3229"/>
              <a:gd name="T61" fmla="*/ 2147483646 h 940"/>
              <a:gd name="T62" fmla="*/ 2147483646 w 3229"/>
              <a:gd name="T63" fmla="*/ 2147483646 h 940"/>
              <a:gd name="T64" fmla="*/ 2147483646 w 3229"/>
              <a:gd name="T65" fmla="*/ 2147483646 h 940"/>
              <a:gd name="T66" fmla="*/ 2147483646 w 3229"/>
              <a:gd name="T67" fmla="*/ 2147483646 h 940"/>
              <a:gd name="T68" fmla="*/ 2147483646 w 3229"/>
              <a:gd name="T69" fmla="*/ 2147483646 h 940"/>
              <a:gd name="T70" fmla="*/ 2147483646 w 3229"/>
              <a:gd name="T71" fmla="*/ 2147483646 h 940"/>
              <a:gd name="T72" fmla="*/ 2147483646 w 3229"/>
              <a:gd name="T73" fmla="*/ 2147483646 h 940"/>
              <a:gd name="T74" fmla="*/ 2147483646 w 3229"/>
              <a:gd name="T75" fmla="*/ 2147483646 h 940"/>
              <a:gd name="T76" fmla="*/ 2147483646 w 3229"/>
              <a:gd name="T77" fmla="*/ 2147483646 h 940"/>
              <a:gd name="T78" fmla="*/ 2147483646 w 3229"/>
              <a:gd name="T79" fmla="*/ 2147483646 h 940"/>
              <a:gd name="T80" fmla="*/ 2147483646 w 3229"/>
              <a:gd name="T81" fmla="*/ 2147483646 h 940"/>
              <a:gd name="T82" fmla="*/ 2147483646 w 3229"/>
              <a:gd name="T83" fmla="*/ 2147483646 h 940"/>
              <a:gd name="T84" fmla="*/ 2147483646 w 3229"/>
              <a:gd name="T85" fmla="*/ 2147483646 h 940"/>
              <a:gd name="T86" fmla="*/ 2147483646 w 3229"/>
              <a:gd name="T87" fmla="*/ 2147483646 h 940"/>
              <a:gd name="T88" fmla="*/ 2147483646 w 3229"/>
              <a:gd name="T89" fmla="*/ 2147483646 h 940"/>
              <a:gd name="T90" fmla="*/ 2147483646 w 3229"/>
              <a:gd name="T91" fmla="*/ 2147483646 h 940"/>
              <a:gd name="T92" fmla="*/ 2147483646 w 3229"/>
              <a:gd name="T93" fmla="*/ 2147483646 h 940"/>
              <a:gd name="T94" fmla="*/ 2147483646 w 3229"/>
              <a:gd name="T95" fmla="*/ 2147483646 h 940"/>
              <a:gd name="T96" fmla="*/ 2147483646 w 3229"/>
              <a:gd name="T97" fmla="*/ 2147483646 h 940"/>
              <a:gd name="T98" fmla="*/ 2147483646 w 3229"/>
              <a:gd name="T99" fmla="*/ 2147483646 h 940"/>
              <a:gd name="T100" fmla="*/ 2147483646 w 3229"/>
              <a:gd name="T101" fmla="*/ 2147483646 h 940"/>
              <a:gd name="T102" fmla="*/ 2147483646 w 3229"/>
              <a:gd name="T103" fmla="*/ 2147483646 h 940"/>
              <a:gd name="T104" fmla="*/ 2147483646 w 3229"/>
              <a:gd name="T105" fmla="*/ 2147483646 h 940"/>
              <a:gd name="T106" fmla="*/ 2147483646 w 3229"/>
              <a:gd name="T107" fmla="*/ 2147483646 h 940"/>
              <a:gd name="T108" fmla="*/ 2147483646 w 3229"/>
              <a:gd name="T109" fmla="*/ 2147483646 h 940"/>
              <a:gd name="T110" fmla="*/ 2147483646 w 3229"/>
              <a:gd name="T111" fmla="*/ 2147483646 h 940"/>
              <a:gd name="T112" fmla="*/ 2147483646 w 3229"/>
              <a:gd name="T113" fmla="*/ 2147483646 h 940"/>
              <a:gd name="T114" fmla="*/ 2147483646 w 3229"/>
              <a:gd name="T115" fmla="*/ 2147483646 h 94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229" h="940">
                <a:moveTo>
                  <a:pt x="0" y="795"/>
                </a:moveTo>
                <a:lnTo>
                  <a:pt x="27" y="819"/>
                </a:lnTo>
                <a:lnTo>
                  <a:pt x="50" y="819"/>
                </a:lnTo>
                <a:lnTo>
                  <a:pt x="73" y="819"/>
                </a:lnTo>
                <a:lnTo>
                  <a:pt x="97" y="819"/>
                </a:lnTo>
                <a:lnTo>
                  <a:pt x="112" y="795"/>
                </a:lnTo>
                <a:lnTo>
                  <a:pt x="128" y="772"/>
                </a:lnTo>
                <a:lnTo>
                  <a:pt x="145" y="747"/>
                </a:lnTo>
                <a:lnTo>
                  <a:pt x="168" y="708"/>
                </a:lnTo>
                <a:lnTo>
                  <a:pt x="184" y="677"/>
                </a:lnTo>
                <a:lnTo>
                  <a:pt x="199" y="654"/>
                </a:lnTo>
                <a:lnTo>
                  <a:pt x="230" y="629"/>
                </a:lnTo>
                <a:lnTo>
                  <a:pt x="246" y="606"/>
                </a:lnTo>
                <a:lnTo>
                  <a:pt x="269" y="590"/>
                </a:lnTo>
                <a:lnTo>
                  <a:pt x="294" y="575"/>
                </a:lnTo>
                <a:lnTo>
                  <a:pt x="317" y="559"/>
                </a:lnTo>
                <a:lnTo>
                  <a:pt x="341" y="559"/>
                </a:lnTo>
                <a:lnTo>
                  <a:pt x="364" y="559"/>
                </a:lnTo>
                <a:lnTo>
                  <a:pt x="387" y="559"/>
                </a:lnTo>
                <a:lnTo>
                  <a:pt x="404" y="583"/>
                </a:lnTo>
                <a:lnTo>
                  <a:pt x="420" y="606"/>
                </a:lnTo>
                <a:lnTo>
                  <a:pt x="435" y="629"/>
                </a:lnTo>
                <a:lnTo>
                  <a:pt x="451" y="662"/>
                </a:lnTo>
                <a:lnTo>
                  <a:pt x="466" y="685"/>
                </a:lnTo>
                <a:lnTo>
                  <a:pt x="482" y="708"/>
                </a:lnTo>
                <a:lnTo>
                  <a:pt x="499" y="732"/>
                </a:lnTo>
                <a:lnTo>
                  <a:pt x="522" y="755"/>
                </a:lnTo>
                <a:lnTo>
                  <a:pt x="545" y="772"/>
                </a:lnTo>
                <a:lnTo>
                  <a:pt x="569" y="780"/>
                </a:lnTo>
                <a:lnTo>
                  <a:pt x="592" y="780"/>
                </a:lnTo>
                <a:lnTo>
                  <a:pt x="617" y="780"/>
                </a:lnTo>
                <a:lnTo>
                  <a:pt x="640" y="764"/>
                </a:lnTo>
                <a:lnTo>
                  <a:pt x="663" y="741"/>
                </a:lnTo>
                <a:lnTo>
                  <a:pt x="687" y="724"/>
                </a:lnTo>
                <a:lnTo>
                  <a:pt x="695" y="701"/>
                </a:lnTo>
                <a:lnTo>
                  <a:pt x="702" y="677"/>
                </a:lnTo>
                <a:lnTo>
                  <a:pt x="727" y="668"/>
                </a:lnTo>
                <a:lnTo>
                  <a:pt x="741" y="637"/>
                </a:lnTo>
                <a:lnTo>
                  <a:pt x="758" y="614"/>
                </a:lnTo>
                <a:lnTo>
                  <a:pt x="781" y="567"/>
                </a:lnTo>
                <a:lnTo>
                  <a:pt x="789" y="544"/>
                </a:lnTo>
                <a:lnTo>
                  <a:pt x="805" y="511"/>
                </a:lnTo>
                <a:lnTo>
                  <a:pt x="820" y="465"/>
                </a:lnTo>
                <a:lnTo>
                  <a:pt x="836" y="432"/>
                </a:lnTo>
                <a:lnTo>
                  <a:pt x="845" y="409"/>
                </a:lnTo>
                <a:lnTo>
                  <a:pt x="853" y="386"/>
                </a:lnTo>
                <a:lnTo>
                  <a:pt x="868" y="354"/>
                </a:lnTo>
                <a:lnTo>
                  <a:pt x="868" y="331"/>
                </a:lnTo>
                <a:lnTo>
                  <a:pt x="884" y="300"/>
                </a:lnTo>
                <a:lnTo>
                  <a:pt x="892" y="275"/>
                </a:lnTo>
                <a:lnTo>
                  <a:pt x="907" y="244"/>
                </a:lnTo>
                <a:lnTo>
                  <a:pt x="915" y="221"/>
                </a:lnTo>
                <a:lnTo>
                  <a:pt x="932" y="190"/>
                </a:lnTo>
                <a:lnTo>
                  <a:pt x="946" y="165"/>
                </a:lnTo>
                <a:lnTo>
                  <a:pt x="954" y="142"/>
                </a:lnTo>
                <a:lnTo>
                  <a:pt x="977" y="103"/>
                </a:lnTo>
                <a:lnTo>
                  <a:pt x="1002" y="72"/>
                </a:lnTo>
                <a:lnTo>
                  <a:pt x="1025" y="47"/>
                </a:lnTo>
                <a:lnTo>
                  <a:pt x="1050" y="32"/>
                </a:lnTo>
                <a:lnTo>
                  <a:pt x="1073" y="8"/>
                </a:lnTo>
                <a:lnTo>
                  <a:pt x="1104" y="0"/>
                </a:lnTo>
                <a:lnTo>
                  <a:pt x="1128" y="0"/>
                </a:lnTo>
                <a:lnTo>
                  <a:pt x="1151" y="0"/>
                </a:lnTo>
                <a:lnTo>
                  <a:pt x="1182" y="0"/>
                </a:lnTo>
                <a:lnTo>
                  <a:pt x="1207" y="16"/>
                </a:lnTo>
                <a:lnTo>
                  <a:pt x="1230" y="24"/>
                </a:lnTo>
                <a:lnTo>
                  <a:pt x="1261" y="47"/>
                </a:lnTo>
                <a:lnTo>
                  <a:pt x="1277" y="72"/>
                </a:lnTo>
                <a:lnTo>
                  <a:pt x="1300" y="103"/>
                </a:lnTo>
                <a:lnTo>
                  <a:pt x="1317" y="126"/>
                </a:lnTo>
                <a:lnTo>
                  <a:pt x="1325" y="150"/>
                </a:lnTo>
                <a:lnTo>
                  <a:pt x="1332" y="173"/>
                </a:lnTo>
                <a:lnTo>
                  <a:pt x="1340" y="196"/>
                </a:lnTo>
                <a:lnTo>
                  <a:pt x="1356" y="229"/>
                </a:lnTo>
                <a:lnTo>
                  <a:pt x="1364" y="252"/>
                </a:lnTo>
                <a:lnTo>
                  <a:pt x="1379" y="275"/>
                </a:lnTo>
                <a:lnTo>
                  <a:pt x="1395" y="300"/>
                </a:lnTo>
                <a:lnTo>
                  <a:pt x="1404" y="323"/>
                </a:lnTo>
                <a:lnTo>
                  <a:pt x="1427" y="323"/>
                </a:lnTo>
                <a:lnTo>
                  <a:pt x="1458" y="323"/>
                </a:lnTo>
                <a:lnTo>
                  <a:pt x="1482" y="314"/>
                </a:lnTo>
                <a:lnTo>
                  <a:pt x="1505" y="291"/>
                </a:lnTo>
                <a:lnTo>
                  <a:pt x="1528" y="268"/>
                </a:lnTo>
                <a:lnTo>
                  <a:pt x="1553" y="244"/>
                </a:lnTo>
                <a:lnTo>
                  <a:pt x="1576" y="236"/>
                </a:lnTo>
                <a:lnTo>
                  <a:pt x="1600" y="229"/>
                </a:lnTo>
                <a:lnTo>
                  <a:pt x="1623" y="229"/>
                </a:lnTo>
                <a:lnTo>
                  <a:pt x="1646" y="252"/>
                </a:lnTo>
                <a:lnTo>
                  <a:pt x="1671" y="283"/>
                </a:lnTo>
                <a:lnTo>
                  <a:pt x="1686" y="308"/>
                </a:lnTo>
                <a:lnTo>
                  <a:pt x="1702" y="331"/>
                </a:lnTo>
                <a:lnTo>
                  <a:pt x="1710" y="354"/>
                </a:lnTo>
                <a:lnTo>
                  <a:pt x="1718" y="386"/>
                </a:lnTo>
                <a:lnTo>
                  <a:pt x="1725" y="409"/>
                </a:lnTo>
                <a:lnTo>
                  <a:pt x="1733" y="432"/>
                </a:lnTo>
                <a:lnTo>
                  <a:pt x="1741" y="457"/>
                </a:lnTo>
                <a:lnTo>
                  <a:pt x="1758" y="488"/>
                </a:lnTo>
                <a:lnTo>
                  <a:pt x="1764" y="511"/>
                </a:lnTo>
                <a:lnTo>
                  <a:pt x="1781" y="544"/>
                </a:lnTo>
                <a:lnTo>
                  <a:pt x="1789" y="567"/>
                </a:lnTo>
                <a:lnTo>
                  <a:pt x="1804" y="590"/>
                </a:lnTo>
                <a:lnTo>
                  <a:pt x="1820" y="623"/>
                </a:lnTo>
                <a:lnTo>
                  <a:pt x="1836" y="654"/>
                </a:lnTo>
                <a:lnTo>
                  <a:pt x="1859" y="685"/>
                </a:lnTo>
                <a:lnTo>
                  <a:pt x="1882" y="708"/>
                </a:lnTo>
                <a:lnTo>
                  <a:pt x="1899" y="732"/>
                </a:lnTo>
                <a:lnTo>
                  <a:pt x="1922" y="747"/>
                </a:lnTo>
                <a:lnTo>
                  <a:pt x="1946" y="747"/>
                </a:lnTo>
                <a:lnTo>
                  <a:pt x="1969" y="741"/>
                </a:lnTo>
                <a:lnTo>
                  <a:pt x="1994" y="724"/>
                </a:lnTo>
                <a:lnTo>
                  <a:pt x="2017" y="693"/>
                </a:lnTo>
                <a:lnTo>
                  <a:pt x="2033" y="668"/>
                </a:lnTo>
                <a:lnTo>
                  <a:pt x="2056" y="645"/>
                </a:lnTo>
                <a:lnTo>
                  <a:pt x="2079" y="614"/>
                </a:lnTo>
                <a:lnTo>
                  <a:pt x="2079" y="590"/>
                </a:lnTo>
                <a:lnTo>
                  <a:pt x="2104" y="583"/>
                </a:lnTo>
                <a:lnTo>
                  <a:pt x="2112" y="559"/>
                </a:lnTo>
                <a:lnTo>
                  <a:pt x="2127" y="527"/>
                </a:lnTo>
                <a:lnTo>
                  <a:pt x="2135" y="496"/>
                </a:lnTo>
                <a:lnTo>
                  <a:pt x="2143" y="465"/>
                </a:lnTo>
                <a:lnTo>
                  <a:pt x="2151" y="441"/>
                </a:lnTo>
                <a:lnTo>
                  <a:pt x="2166" y="418"/>
                </a:lnTo>
                <a:lnTo>
                  <a:pt x="2174" y="370"/>
                </a:lnTo>
                <a:lnTo>
                  <a:pt x="2191" y="339"/>
                </a:lnTo>
                <a:lnTo>
                  <a:pt x="2197" y="314"/>
                </a:lnTo>
                <a:lnTo>
                  <a:pt x="2214" y="283"/>
                </a:lnTo>
                <a:lnTo>
                  <a:pt x="2230" y="260"/>
                </a:lnTo>
                <a:lnTo>
                  <a:pt x="2245" y="236"/>
                </a:lnTo>
                <a:lnTo>
                  <a:pt x="2269" y="221"/>
                </a:lnTo>
                <a:lnTo>
                  <a:pt x="2292" y="221"/>
                </a:lnTo>
                <a:lnTo>
                  <a:pt x="2323" y="229"/>
                </a:lnTo>
                <a:lnTo>
                  <a:pt x="2354" y="244"/>
                </a:lnTo>
                <a:lnTo>
                  <a:pt x="2379" y="260"/>
                </a:lnTo>
                <a:lnTo>
                  <a:pt x="2410" y="283"/>
                </a:lnTo>
                <a:lnTo>
                  <a:pt x="2427" y="308"/>
                </a:lnTo>
                <a:lnTo>
                  <a:pt x="2450" y="323"/>
                </a:lnTo>
                <a:lnTo>
                  <a:pt x="2473" y="347"/>
                </a:lnTo>
                <a:lnTo>
                  <a:pt x="2489" y="370"/>
                </a:lnTo>
                <a:lnTo>
                  <a:pt x="2520" y="393"/>
                </a:lnTo>
                <a:lnTo>
                  <a:pt x="2545" y="432"/>
                </a:lnTo>
                <a:lnTo>
                  <a:pt x="2568" y="480"/>
                </a:lnTo>
                <a:lnTo>
                  <a:pt x="2584" y="505"/>
                </a:lnTo>
                <a:lnTo>
                  <a:pt x="2599" y="536"/>
                </a:lnTo>
                <a:lnTo>
                  <a:pt x="2607" y="559"/>
                </a:lnTo>
                <a:lnTo>
                  <a:pt x="2615" y="583"/>
                </a:lnTo>
                <a:lnTo>
                  <a:pt x="2630" y="614"/>
                </a:lnTo>
                <a:lnTo>
                  <a:pt x="2646" y="645"/>
                </a:lnTo>
                <a:lnTo>
                  <a:pt x="2663" y="677"/>
                </a:lnTo>
                <a:lnTo>
                  <a:pt x="2677" y="701"/>
                </a:lnTo>
                <a:lnTo>
                  <a:pt x="2702" y="724"/>
                </a:lnTo>
                <a:lnTo>
                  <a:pt x="2709" y="747"/>
                </a:lnTo>
                <a:lnTo>
                  <a:pt x="2733" y="755"/>
                </a:lnTo>
                <a:lnTo>
                  <a:pt x="2756" y="755"/>
                </a:lnTo>
                <a:lnTo>
                  <a:pt x="2764" y="732"/>
                </a:lnTo>
                <a:lnTo>
                  <a:pt x="2781" y="708"/>
                </a:lnTo>
                <a:lnTo>
                  <a:pt x="2795" y="685"/>
                </a:lnTo>
                <a:lnTo>
                  <a:pt x="2812" y="662"/>
                </a:lnTo>
                <a:lnTo>
                  <a:pt x="2835" y="637"/>
                </a:lnTo>
                <a:lnTo>
                  <a:pt x="2859" y="637"/>
                </a:lnTo>
                <a:lnTo>
                  <a:pt x="2882" y="637"/>
                </a:lnTo>
                <a:lnTo>
                  <a:pt x="2914" y="645"/>
                </a:lnTo>
                <a:lnTo>
                  <a:pt x="2945" y="662"/>
                </a:lnTo>
                <a:lnTo>
                  <a:pt x="2969" y="693"/>
                </a:lnTo>
                <a:lnTo>
                  <a:pt x="3000" y="724"/>
                </a:lnTo>
                <a:lnTo>
                  <a:pt x="3009" y="747"/>
                </a:lnTo>
                <a:lnTo>
                  <a:pt x="3023" y="772"/>
                </a:lnTo>
                <a:lnTo>
                  <a:pt x="3048" y="786"/>
                </a:lnTo>
                <a:lnTo>
                  <a:pt x="3071" y="819"/>
                </a:lnTo>
                <a:lnTo>
                  <a:pt x="3102" y="850"/>
                </a:lnTo>
                <a:lnTo>
                  <a:pt x="3118" y="882"/>
                </a:lnTo>
                <a:lnTo>
                  <a:pt x="3141" y="898"/>
                </a:lnTo>
                <a:lnTo>
                  <a:pt x="3158" y="921"/>
                </a:lnTo>
                <a:lnTo>
                  <a:pt x="3181" y="929"/>
                </a:lnTo>
                <a:lnTo>
                  <a:pt x="3205" y="929"/>
                </a:lnTo>
                <a:lnTo>
                  <a:pt x="3228" y="929"/>
                </a:lnTo>
                <a:lnTo>
                  <a:pt x="3216" y="939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50" name="Rectangle 10"/>
          <p:cNvSpPr>
            <a:spLocks noChangeArrowheads="1"/>
          </p:cNvSpPr>
          <p:nvPr/>
        </p:nvSpPr>
        <p:spPr bwMode="auto">
          <a:xfrm>
            <a:off x="1830388" y="5830888"/>
            <a:ext cx="5484812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Distribution of Individuals in Generation N</a:t>
            </a:r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365125" y="523875"/>
            <a:ext cx="311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52" name="Oval 12"/>
          <p:cNvSpPr>
            <a:spLocks noChangeArrowheads="1"/>
          </p:cNvSpPr>
          <p:nvPr/>
        </p:nvSpPr>
        <p:spPr bwMode="auto">
          <a:xfrm>
            <a:off x="3322638" y="2441575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53" name="Oval 13"/>
          <p:cNvSpPr>
            <a:spLocks noChangeArrowheads="1"/>
          </p:cNvSpPr>
          <p:nvPr/>
        </p:nvSpPr>
        <p:spPr bwMode="auto">
          <a:xfrm>
            <a:off x="2444750" y="2617788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54" name="Oval 14"/>
          <p:cNvSpPr>
            <a:spLocks noChangeArrowheads="1"/>
          </p:cNvSpPr>
          <p:nvPr/>
        </p:nvSpPr>
        <p:spPr bwMode="auto">
          <a:xfrm>
            <a:off x="2749550" y="2770188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55" name="Oval 15"/>
          <p:cNvSpPr>
            <a:spLocks noChangeArrowheads="1"/>
          </p:cNvSpPr>
          <p:nvPr/>
        </p:nvSpPr>
        <p:spPr bwMode="auto">
          <a:xfrm>
            <a:off x="2825750" y="2846388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56" name="Oval 16"/>
          <p:cNvSpPr>
            <a:spLocks noChangeArrowheads="1"/>
          </p:cNvSpPr>
          <p:nvPr/>
        </p:nvSpPr>
        <p:spPr bwMode="auto">
          <a:xfrm>
            <a:off x="2901950" y="2922588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57" name="Oval 17"/>
          <p:cNvSpPr>
            <a:spLocks noChangeArrowheads="1"/>
          </p:cNvSpPr>
          <p:nvPr/>
        </p:nvSpPr>
        <p:spPr bwMode="auto">
          <a:xfrm>
            <a:off x="4305300" y="2185988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58" name="Oval 18"/>
          <p:cNvSpPr>
            <a:spLocks noChangeArrowheads="1"/>
          </p:cNvSpPr>
          <p:nvPr/>
        </p:nvSpPr>
        <p:spPr bwMode="auto">
          <a:xfrm>
            <a:off x="4121150" y="2008188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59" name="Oval 19"/>
          <p:cNvSpPr>
            <a:spLocks noChangeArrowheads="1"/>
          </p:cNvSpPr>
          <p:nvPr/>
        </p:nvSpPr>
        <p:spPr bwMode="auto">
          <a:xfrm>
            <a:off x="4770438" y="2428875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60" name="Oval 20"/>
          <p:cNvSpPr>
            <a:spLocks noChangeArrowheads="1"/>
          </p:cNvSpPr>
          <p:nvPr/>
        </p:nvSpPr>
        <p:spPr bwMode="auto">
          <a:xfrm>
            <a:off x="5308600" y="2667000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61" name="Oval 21"/>
          <p:cNvSpPr>
            <a:spLocks noChangeArrowheads="1"/>
          </p:cNvSpPr>
          <p:nvPr/>
        </p:nvSpPr>
        <p:spPr bwMode="auto">
          <a:xfrm>
            <a:off x="6100763" y="2470150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62" name="Oval 22"/>
          <p:cNvSpPr>
            <a:spLocks noChangeArrowheads="1"/>
          </p:cNvSpPr>
          <p:nvPr/>
        </p:nvSpPr>
        <p:spPr bwMode="auto">
          <a:xfrm>
            <a:off x="6838950" y="2935288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63" name="Oval 23"/>
          <p:cNvSpPr>
            <a:spLocks noChangeArrowheads="1"/>
          </p:cNvSpPr>
          <p:nvPr/>
        </p:nvSpPr>
        <p:spPr bwMode="auto">
          <a:xfrm>
            <a:off x="6505575" y="2738438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64" name="Oval 24"/>
          <p:cNvSpPr>
            <a:spLocks noChangeArrowheads="1"/>
          </p:cNvSpPr>
          <p:nvPr/>
        </p:nvSpPr>
        <p:spPr bwMode="auto">
          <a:xfrm>
            <a:off x="6675438" y="5178425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65" name="Oval 25"/>
          <p:cNvSpPr>
            <a:spLocks noChangeArrowheads="1"/>
          </p:cNvSpPr>
          <p:nvPr/>
        </p:nvSpPr>
        <p:spPr bwMode="auto">
          <a:xfrm>
            <a:off x="5916613" y="4668838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66" name="Oval 26"/>
          <p:cNvSpPr>
            <a:spLocks noChangeArrowheads="1"/>
          </p:cNvSpPr>
          <p:nvPr/>
        </p:nvSpPr>
        <p:spPr bwMode="auto">
          <a:xfrm>
            <a:off x="5716588" y="4495800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67" name="Oval 27"/>
          <p:cNvSpPr>
            <a:spLocks noChangeArrowheads="1"/>
          </p:cNvSpPr>
          <p:nvPr/>
        </p:nvSpPr>
        <p:spPr bwMode="auto">
          <a:xfrm>
            <a:off x="5568950" y="4573588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68" name="Oval 28"/>
          <p:cNvSpPr>
            <a:spLocks noChangeArrowheads="1"/>
          </p:cNvSpPr>
          <p:nvPr/>
        </p:nvSpPr>
        <p:spPr bwMode="auto">
          <a:xfrm>
            <a:off x="5472113" y="4725988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69" name="Oval 29"/>
          <p:cNvSpPr>
            <a:spLocks noChangeArrowheads="1"/>
          </p:cNvSpPr>
          <p:nvPr/>
        </p:nvSpPr>
        <p:spPr bwMode="auto">
          <a:xfrm>
            <a:off x="4835525" y="5053013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70" name="Oval 30"/>
          <p:cNvSpPr>
            <a:spLocks noChangeArrowheads="1"/>
          </p:cNvSpPr>
          <p:nvPr/>
        </p:nvSpPr>
        <p:spPr bwMode="auto">
          <a:xfrm>
            <a:off x="4141788" y="4445000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71" name="Oval 31"/>
          <p:cNvSpPr>
            <a:spLocks noChangeArrowheads="1"/>
          </p:cNvSpPr>
          <p:nvPr/>
        </p:nvSpPr>
        <p:spPr bwMode="auto">
          <a:xfrm>
            <a:off x="3908425" y="4144963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72" name="Oval 32"/>
          <p:cNvSpPr>
            <a:spLocks noChangeArrowheads="1"/>
          </p:cNvSpPr>
          <p:nvPr/>
        </p:nvSpPr>
        <p:spPr bwMode="auto">
          <a:xfrm>
            <a:off x="4008438" y="4224338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73" name="Oval 33"/>
          <p:cNvSpPr>
            <a:spLocks noChangeArrowheads="1"/>
          </p:cNvSpPr>
          <p:nvPr/>
        </p:nvSpPr>
        <p:spPr bwMode="auto">
          <a:xfrm>
            <a:off x="3611563" y="4216400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74" name="Oval 34"/>
          <p:cNvSpPr>
            <a:spLocks noChangeArrowheads="1"/>
          </p:cNvSpPr>
          <p:nvPr/>
        </p:nvSpPr>
        <p:spPr bwMode="auto">
          <a:xfrm>
            <a:off x="3487738" y="4427538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75" name="Oval 35"/>
          <p:cNvSpPr>
            <a:spLocks noChangeArrowheads="1"/>
          </p:cNvSpPr>
          <p:nvPr/>
        </p:nvSpPr>
        <p:spPr bwMode="auto">
          <a:xfrm>
            <a:off x="2392363" y="5108575"/>
            <a:ext cx="63500" cy="635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707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9FFC09-3B7E-41F4-A0F6-13A34E342211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en-US" sz="140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60338"/>
            <a:ext cx="7772400" cy="801687"/>
          </a:xfrm>
        </p:spPr>
        <p:txBody>
          <a:bodyPr/>
          <a:lstStyle/>
          <a:p>
            <a:pPr eaLnBrk="1" hangingPunct="1"/>
            <a:r>
              <a:rPr lang="en-GB" alt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Crossing-over during meiosis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416" y="1670050"/>
            <a:ext cx="8216984" cy="1447800"/>
          </a:xfrm>
        </p:spPr>
        <p:txBody>
          <a:bodyPr/>
          <a:lstStyle/>
          <a:p>
            <a:pPr marL="0" indent="0" eaLnBrk="1" hangingPunct="1"/>
            <a:r>
              <a:rPr lang="en-GB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Chromosome pairs align and duplicate</a:t>
            </a:r>
          </a:p>
          <a:p>
            <a:pPr marL="0" indent="0" eaLnBrk="1" hangingPunct="1"/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Inner pairs link at a </a:t>
            </a:r>
            <a:r>
              <a:rPr lang="en-GB" alt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centromere</a:t>
            </a:r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and swap parts of themselves</a:t>
            </a:r>
          </a:p>
        </p:txBody>
      </p:sp>
      <p:pic>
        <p:nvPicPr>
          <p:cNvPr id="8196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08" y="3117850"/>
            <a:ext cx="792480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7" name="Text Box 16"/>
          <p:cNvSpPr txBox="1">
            <a:spLocks noChangeArrowheads="1"/>
          </p:cNvSpPr>
          <p:nvPr/>
        </p:nvSpPr>
        <p:spPr bwMode="auto">
          <a:xfrm>
            <a:off x="827319" y="4740370"/>
            <a:ext cx="7924800" cy="1729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Outcome is one copy of maternal/paternal chromosome plus two entirely new combinations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r>
              <a:rPr lang="en-GB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After crossing-over one of each pair goes into each gamete</a:t>
            </a:r>
          </a:p>
        </p:txBody>
      </p:sp>
      <p:sp>
        <p:nvSpPr>
          <p:cNvPr id="8198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68695F7-6025-49C5-979C-4DA98E59F127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/>
          </a:p>
        </p:txBody>
      </p:sp>
    </p:spTree>
  </p:cSld>
  <p:clrMapOvr>
    <a:masterClrMapping/>
  </p:clrMapOvr>
  <p:transition>
    <p:zo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50813"/>
            <a:ext cx="8507413" cy="1143000"/>
          </a:xfrm>
        </p:spPr>
        <p:txBody>
          <a:bodyPr/>
          <a:lstStyle/>
          <a:p>
            <a:pPr algn="l" eaLnBrk="1" hangingPunct="1"/>
            <a:r>
              <a:rPr lang="en-GB" alt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Example3:  One of the very first applications.  Determine the internal shape of a two-phase jet nozzle that can achieve the maximum possible thrust under given starting conditions</a:t>
            </a:r>
            <a:endParaRPr lang="en-GB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8067" name="Picture 3" descr="Duese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2781300"/>
            <a:ext cx="5695950" cy="206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8" name="Picture 4" descr="St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3055938"/>
            <a:ext cx="2719388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9" name="Picture 5" descr="Resul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5" y="4852988"/>
            <a:ext cx="2763838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0" name="Text Box 6"/>
          <p:cNvSpPr txBox="1">
            <a:spLocks noChangeArrowheads="1"/>
          </p:cNvSpPr>
          <p:nvPr/>
        </p:nvSpPr>
        <p:spPr bwMode="auto">
          <a:xfrm>
            <a:off x="485775" y="1446213"/>
            <a:ext cx="83454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Ingo Rechenberg was the </a:t>
            </a:r>
            <a:r>
              <a:rPr lang="en-GB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very </a:t>
            </a: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first, with pipe-bend design. This is slightly later work in the same lab, by Schwefel</a:t>
            </a:r>
          </a:p>
        </p:txBody>
      </p:sp>
      <p:sp>
        <p:nvSpPr>
          <p:cNvPr id="88071" name="Text Box 7"/>
          <p:cNvSpPr txBox="1">
            <a:spLocks noChangeArrowheads="1"/>
          </p:cNvSpPr>
          <p:nvPr/>
        </p:nvSpPr>
        <p:spPr bwMode="auto">
          <a:xfrm>
            <a:off x="393700" y="3565525"/>
            <a:ext cx="2490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Starting point</a:t>
            </a:r>
          </a:p>
        </p:txBody>
      </p:sp>
      <p:sp>
        <p:nvSpPr>
          <p:cNvPr id="88072" name="Text Box 8"/>
          <p:cNvSpPr txBox="1">
            <a:spLocks noChangeArrowheads="1"/>
          </p:cNvSpPr>
          <p:nvPr/>
        </p:nvSpPr>
        <p:spPr bwMode="auto">
          <a:xfrm>
            <a:off x="1547813" y="4424363"/>
            <a:ext cx="3087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EA (ES)  running</a:t>
            </a:r>
          </a:p>
        </p:txBody>
      </p:sp>
      <p:sp>
        <p:nvSpPr>
          <p:cNvPr id="88073" name="Text Box 9"/>
          <p:cNvSpPr txBox="1">
            <a:spLocks noChangeArrowheads="1"/>
          </p:cNvSpPr>
          <p:nvPr/>
        </p:nvSpPr>
        <p:spPr bwMode="auto">
          <a:xfrm>
            <a:off x="5191125" y="4424363"/>
            <a:ext cx="13192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p:sp>
        <p:nvSpPr>
          <p:cNvPr id="88074" name="Text Box 10"/>
          <p:cNvSpPr txBox="1">
            <a:spLocks noChangeArrowheads="1"/>
          </p:cNvSpPr>
          <p:nvPr/>
        </p:nvSpPr>
        <p:spPr bwMode="auto">
          <a:xfrm>
            <a:off x="274638" y="5795963"/>
            <a:ext cx="85328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A recurring theme: design freedom </a:t>
            </a: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entirely new and better designs based on principles we don’t yet understand. </a:t>
            </a:r>
            <a:endParaRPr lang="en-GB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07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02BD773-D720-43C1-BB74-DC6F3D8F3A74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en-US" sz="14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212725" y="836613"/>
            <a:ext cx="8535988" cy="55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Node specifies part type, </a:t>
            </a:r>
          </a:p>
          <a:p>
            <a:pPr>
              <a:buFontTx/>
              <a:buNone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joint, and range of movement</a:t>
            </a:r>
          </a:p>
          <a:p>
            <a:pPr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Edges specify the joints between parts</a:t>
            </a:r>
          </a:p>
          <a:p>
            <a:pPr>
              <a:buFontTx/>
              <a:buNone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342900" indent="-342900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Population?</a:t>
            </a:r>
          </a:p>
          <a:p>
            <a:pPr marL="342900" indent="-342900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Graphs of nodes and edges</a:t>
            </a:r>
          </a:p>
          <a:p>
            <a:pPr marL="342900" indent="-342900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342900" indent="-342900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Selection?</a:t>
            </a:r>
          </a:p>
          <a:p>
            <a:pPr marL="342900" indent="-342900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342900" indent="-342900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Ability to perform some task </a:t>
            </a:r>
          </a:p>
          <a:p>
            <a:pPr>
              <a:buFontTx/>
              <a:buNone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(walking, jumping, etc.)</a:t>
            </a:r>
          </a:p>
          <a:p>
            <a:pPr marL="342900" indent="-342900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342900" indent="-342900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Mutation?</a:t>
            </a:r>
          </a:p>
          <a:p>
            <a:pPr marL="342900" indent="-342900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 Node types change/</a:t>
            </a:r>
          </a:p>
          <a:p>
            <a:pPr>
              <a:buFontTx/>
              <a:buNone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new nodes grafted on</a:t>
            </a:r>
            <a:endParaRPr lang="en-GB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091" name="Text Box 5"/>
          <p:cNvSpPr txBox="1">
            <a:spLocks noChangeArrowheads="1"/>
          </p:cNvSpPr>
          <p:nvPr/>
        </p:nvSpPr>
        <p:spPr bwMode="auto">
          <a:xfrm>
            <a:off x="844550" y="115888"/>
            <a:ext cx="7272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Example4: Forming body plans with evolution</a:t>
            </a:r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836613"/>
            <a:ext cx="4176713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F296802-F6A5-48CB-B3A3-F98F74C1C814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en-US" sz="1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4450"/>
            <a:ext cx="7772400" cy="1143000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Example: TSP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04975"/>
            <a:ext cx="8062913" cy="4114800"/>
          </a:xfrm>
        </p:spPr>
        <p:txBody>
          <a:bodyPr/>
          <a:lstStyle/>
          <a:p>
            <a:pPr>
              <a:buFont typeface="Monotype Sorts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Representation is an ordered list of city</a:t>
            </a:r>
          </a:p>
          <a:p>
            <a:pPr>
              <a:buFont typeface="Monotype Sorts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numbers known as an </a:t>
            </a:r>
            <a:r>
              <a:rPr lang="en-US" altLang="en-US" i="1">
                <a:latin typeface="Arial" panose="020B0604020202020204" pitchFamily="34" charset="0"/>
                <a:cs typeface="Arial" panose="020B0604020202020204" pitchFamily="34" charset="0"/>
              </a:rPr>
              <a:t>order-based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GA.</a:t>
            </a:r>
          </a:p>
          <a:p>
            <a:pPr>
              <a:buFont typeface="Monotype Sorts"/>
              <a:buNone/>
            </a:pP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Monotype Sorts"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1) London     3) Iowa City      5) Beijing     7) Tokyo</a:t>
            </a:r>
          </a:p>
          <a:p>
            <a:pPr>
              <a:buFont typeface="Monotype Sorts"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2) Venice      4) Singapore     6) Phoenix   8) Victoria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Monotype Sorts"/>
              <a:buNone/>
            </a:pP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Monotype Sorts"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CityList1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(3   5   7   2   1   6   4   8)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Monotype Sorts"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CityList2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(2   5   7   6   8   1   3   4)</a:t>
            </a:r>
          </a:p>
        </p:txBody>
      </p:sp>
      <p:sp>
        <p:nvSpPr>
          <p:cNvPr id="9011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1322F2-20E2-4E69-AAEB-4608812F05F4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8738"/>
            <a:ext cx="7772400" cy="1143000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Crossover</a:t>
            </a:r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3348038" y="2349500"/>
            <a:ext cx="2016125" cy="503238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3419475" y="3860800"/>
            <a:ext cx="2089150" cy="50482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01613" y="1277938"/>
            <a:ext cx="8763000" cy="4953000"/>
          </a:xfrm>
        </p:spPr>
        <p:txBody>
          <a:bodyPr/>
          <a:lstStyle/>
          <a:p>
            <a:pPr>
              <a:buFont typeface="Monotype Sorts" pitchFamily="2" charset="2"/>
              <a:buNone/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Crossover combines inversion and recombination:</a:t>
            </a:r>
          </a:p>
          <a:p>
            <a:pPr>
              <a:buFont typeface="Monotype Sorts" pitchFamily="2" charset="2"/>
              <a:buNone/>
              <a:defRPr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Monotype Sorts" pitchFamily="2" charset="2"/>
              <a:buNone/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Parent1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(3   5   7   2   1   6   4   8)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Parent2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(2   5   7   6   8   1   3   4)</a:t>
            </a:r>
          </a:p>
          <a:p>
            <a:pPr>
              <a:buFont typeface="Monotype Sorts" pitchFamily="2" charset="2"/>
              <a:buNone/>
              <a:defRPr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Monotype Sorts" pitchFamily="2" charset="2"/>
              <a:buNone/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Child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(5   8   7   2   1   6   3   4)</a:t>
            </a:r>
          </a:p>
          <a:p>
            <a:pPr>
              <a:buFont typeface="Monotype Sorts" pitchFamily="2" charset="2"/>
              <a:buNone/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Monotype Sorts" pitchFamily="2" charset="2"/>
              <a:buAutoNum type="arabicParenBoth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Copy a randomly selected portion of Parent1 to Child</a:t>
            </a:r>
          </a:p>
          <a:p>
            <a:pPr marL="514350" indent="-514350">
              <a:buFont typeface="Monotype Sorts" pitchFamily="2" charset="2"/>
              <a:buAutoNum type="arabicParenBoth"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Fill the blanks in Child with those numbers in Parent2 from left to right, as long as there are no duplication in Child.</a:t>
            </a:r>
          </a:p>
          <a:p>
            <a:pPr>
              <a:buFont typeface="Monotype Sorts" pitchFamily="2" charset="2"/>
              <a:buNone/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operator is called the </a:t>
            </a:r>
            <a:r>
              <a:rPr lang="en-US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Order1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crossover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2166" name="Line 6"/>
          <p:cNvSpPr>
            <a:spLocks noChangeShapeType="1"/>
          </p:cNvSpPr>
          <p:nvPr/>
        </p:nvSpPr>
        <p:spPr bwMode="auto">
          <a:xfrm>
            <a:off x="2351088" y="3573463"/>
            <a:ext cx="39497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885CCF-E66B-4A85-88BF-4ED2392ED7C5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63</a:t>
            </a:fld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3924300" y="3429000"/>
            <a:ext cx="584200" cy="1655763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5414963" y="3429000"/>
            <a:ext cx="584200" cy="1655763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2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60388" y="1565275"/>
            <a:ext cx="8259762" cy="4114800"/>
          </a:xfrm>
        </p:spPr>
        <p:txBody>
          <a:bodyPr/>
          <a:lstStyle/>
          <a:p>
            <a:pPr>
              <a:buFont typeface="Monotype Sorts"/>
              <a:buNone/>
            </a:pPr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Mutation involves swapping two numbers of the list:</a:t>
            </a:r>
          </a:p>
          <a:p>
            <a:pPr>
              <a:buFont typeface="Monotype Sorts"/>
              <a:buNone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altLang="en-US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Monotype Sorts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Before:       (5   8   7   2   1   6   3   4)</a:t>
            </a:r>
          </a:p>
          <a:p>
            <a:pPr>
              <a:buFont typeface="Monotype Sorts"/>
              <a:buNone/>
            </a:pP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Monotype Sorts"/>
              <a:buNone/>
            </a:pP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After:          (5   8   6   2   1   7   3   4)</a:t>
            </a:r>
          </a:p>
        </p:txBody>
      </p:sp>
      <p:sp>
        <p:nvSpPr>
          <p:cNvPr id="94213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333375"/>
            <a:ext cx="7772400" cy="1143000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Mutation</a:t>
            </a:r>
          </a:p>
        </p:txBody>
      </p:sp>
      <p:sp>
        <p:nvSpPr>
          <p:cNvPr id="94214" name="Line 6"/>
          <p:cNvSpPr>
            <a:spLocks noChangeShapeType="1"/>
          </p:cNvSpPr>
          <p:nvPr/>
        </p:nvSpPr>
        <p:spPr bwMode="auto">
          <a:xfrm>
            <a:off x="4370388" y="4222750"/>
            <a:ext cx="13096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21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2F3D1C-DC2F-46CC-852B-8F8FA4466279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64</a:t>
            </a:fld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TSP Example: 30 Cities</a:t>
            </a:r>
          </a:p>
        </p:txBody>
      </p:sp>
      <p:graphicFrame>
        <p:nvGraphicFramePr>
          <p:cNvPr id="96259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685800" y="1484313"/>
          <a:ext cx="77724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9" name="Chart" r:id="rId4" imgW="6115050" imgH="3419475" progId="Excel.Chart.5">
                  <p:embed followColorScheme="full"/>
                </p:oleObj>
              </mc:Choice>
              <mc:Fallback>
                <p:oleObj name="Chart" r:id="rId4" imgW="6115050" imgH="3419475" progId="Excel.Chart.5">
                  <p:embed followColorScheme="full"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484313"/>
                        <a:ext cx="7772400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F1BCD78-E82E-454F-B987-F3FCEA422B6E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en-US" sz="140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88913"/>
            <a:ext cx="7772400" cy="1143000"/>
          </a:xfrm>
        </p:spPr>
        <p:txBody>
          <a:bodyPr/>
          <a:lstStyle/>
          <a:p>
            <a:r>
              <a:rPr lang="en-US" altLang="en-US"/>
              <a:t>Solution </a:t>
            </a:r>
            <a:r>
              <a:rPr lang="en-US" altLang="en-US" baseline="-25000"/>
              <a:t>i</a:t>
            </a:r>
            <a:r>
              <a:rPr lang="en-US" altLang="en-US"/>
              <a:t> (Distance = 941)</a:t>
            </a:r>
          </a:p>
        </p:txBody>
      </p:sp>
      <p:graphicFrame>
        <p:nvGraphicFramePr>
          <p:cNvPr id="98307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609600" y="1889125"/>
          <a:ext cx="7924800" cy="458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7" name="Chart" r:id="rId4" imgW="6057900" imgH="3581400" progId="Excel.Chart.5">
                  <p:embed followColorScheme="full"/>
                </p:oleObj>
              </mc:Choice>
              <mc:Fallback>
                <p:oleObj name="Chart" r:id="rId4" imgW="6057900" imgH="3581400" progId="Excel.Chart.5">
                  <p:embed followColorScheme="full"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889125"/>
                        <a:ext cx="7924800" cy="458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8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8C49961-7AD9-4E45-9AA8-ABC077432040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US" altLang="en-US" sz="1400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5088"/>
            <a:ext cx="7772400" cy="1143000"/>
          </a:xfrm>
        </p:spPr>
        <p:txBody>
          <a:bodyPr/>
          <a:lstStyle/>
          <a:p>
            <a:r>
              <a:rPr lang="en-US" altLang="en-US"/>
              <a:t>Solution </a:t>
            </a:r>
            <a:r>
              <a:rPr lang="en-US" altLang="en-US" baseline="-25000"/>
              <a:t>j</a:t>
            </a:r>
            <a:r>
              <a:rPr lang="en-US" altLang="en-US"/>
              <a:t>(Distance = 800)</a:t>
            </a:r>
          </a:p>
        </p:txBody>
      </p:sp>
      <p:sp>
        <p:nvSpPr>
          <p:cNvPr id="10035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DA5744-C379-44A9-96B5-2168A0374D58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67</a:t>
            </a:fld>
            <a:endParaRPr lang="en-US" altLang="en-US" sz="1400"/>
          </a:p>
        </p:txBody>
      </p:sp>
      <p:pic>
        <p:nvPicPr>
          <p:cNvPr id="10035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57338"/>
            <a:ext cx="7331075" cy="476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33413" y="152400"/>
            <a:ext cx="7772400" cy="1143000"/>
          </a:xfrm>
        </p:spPr>
        <p:txBody>
          <a:bodyPr/>
          <a:lstStyle/>
          <a:p>
            <a:r>
              <a:rPr lang="en-US" altLang="en-US"/>
              <a:t>Solution </a:t>
            </a:r>
            <a:r>
              <a:rPr lang="en-US" altLang="en-US" baseline="-25000"/>
              <a:t>k</a:t>
            </a:r>
            <a:r>
              <a:rPr lang="en-US" altLang="en-US"/>
              <a:t>(Distance = 652)</a:t>
            </a:r>
          </a:p>
        </p:txBody>
      </p:sp>
      <p:graphicFrame>
        <p:nvGraphicFramePr>
          <p:cNvPr id="102403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323850" y="1557338"/>
          <a:ext cx="8005763" cy="453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3" name="Chart" r:id="rId4" imgW="6115050" imgH="3581400" progId="Excel.Chart.5">
                  <p:embed followColorScheme="full"/>
                </p:oleObj>
              </mc:Choice>
              <mc:Fallback>
                <p:oleObj name="Chart" r:id="rId4" imgW="6115050" imgH="3581400" progId="Excel.Chart.5">
                  <p:embed followColorScheme="full"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557338"/>
                        <a:ext cx="8005763" cy="453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364C12-F6DE-4FA2-8433-6DEFB45FC364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68</a:t>
            </a:fld>
            <a:endParaRPr lang="en-US" altLang="en-US" sz="1400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305800" cy="1066800"/>
          </a:xfrm>
        </p:spPr>
        <p:txBody>
          <a:bodyPr/>
          <a:lstStyle/>
          <a:p>
            <a:r>
              <a:rPr lang="en-US" altLang="en-US"/>
              <a:t>Best Solution (Distance = 420)</a:t>
            </a:r>
          </a:p>
        </p:txBody>
      </p:sp>
      <p:sp>
        <p:nvSpPr>
          <p:cNvPr id="10445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D1CC8C8-BB0B-40C4-9DF9-3CB1FEAE9245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69</a:t>
            </a:fld>
            <a:endParaRPr lang="en-US" altLang="en-US" sz="1400"/>
          </a:p>
        </p:txBody>
      </p:sp>
      <p:pic>
        <p:nvPicPr>
          <p:cNvPr id="10445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1395413"/>
            <a:ext cx="7932737" cy="485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2656"/>
            <a:ext cx="7772400" cy="647700"/>
          </a:xfrm>
        </p:spPr>
        <p:txBody>
          <a:bodyPr/>
          <a:lstStyle/>
          <a:p>
            <a:pPr eaLnBrk="1" hangingPunct="1"/>
            <a:r>
              <a:rPr lang="en-GB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Fertilisation</a:t>
            </a:r>
          </a:p>
        </p:txBody>
      </p:sp>
      <p:grpSp>
        <p:nvGrpSpPr>
          <p:cNvPr id="9219" name="Group 137"/>
          <p:cNvGrpSpPr>
            <a:grpSpLocks/>
          </p:cNvGrpSpPr>
          <p:nvPr/>
        </p:nvGrpSpPr>
        <p:grpSpPr bwMode="auto">
          <a:xfrm>
            <a:off x="685800" y="1700808"/>
            <a:ext cx="7847013" cy="4787902"/>
            <a:chOff x="144" y="1023"/>
            <a:chExt cx="4943" cy="3016"/>
          </a:xfrm>
        </p:grpSpPr>
        <p:sp>
          <p:nvSpPr>
            <p:cNvPr id="9221" name="Oval 3"/>
            <p:cNvSpPr>
              <a:spLocks noChangeArrowheads="1"/>
            </p:cNvSpPr>
            <p:nvPr/>
          </p:nvSpPr>
          <p:spPr bwMode="auto">
            <a:xfrm>
              <a:off x="720" y="1584"/>
              <a:ext cx="1584" cy="768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22" name="Oval 4"/>
            <p:cNvSpPr>
              <a:spLocks noChangeArrowheads="1"/>
            </p:cNvSpPr>
            <p:nvPr/>
          </p:nvSpPr>
          <p:spPr bwMode="auto">
            <a:xfrm>
              <a:off x="1968" y="2736"/>
              <a:ext cx="1584" cy="768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23" name="Oval 5"/>
            <p:cNvSpPr>
              <a:spLocks noChangeArrowheads="1"/>
            </p:cNvSpPr>
            <p:nvPr/>
          </p:nvSpPr>
          <p:spPr bwMode="auto">
            <a:xfrm>
              <a:off x="3216" y="1584"/>
              <a:ext cx="1584" cy="768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224" name="Group 6"/>
            <p:cNvGrpSpPr>
              <a:grpSpLocks/>
            </p:cNvGrpSpPr>
            <p:nvPr/>
          </p:nvGrpSpPr>
          <p:grpSpPr bwMode="auto">
            <a:xfrm>
              <a:off x="2208" y="2880"/>
              <a:ext cx="1104" cy="480"/>
              <a:chOff x="528" y="2400"/>
              <a:chExt cx="4568" cy="1536"/>
            </a:xfrm>
          </p:grpSpPr>
          <p:grpSp>
            <p:nvGrpSpPr>
              <p:cNvPr id="9283" name="Group 7"/>
              <p:cNvGrpSpPr>
                <a:grpSpLocks/>
              </p:cNvGrpSpPr>
              <p:nvPr/>
            </p:nvGrpSpPr>
            <p:grpSpPr bwMode="auto">
              <a:xfrm>
                <a:off x="760" y="2448"/>
                <a:ext cx="200" cy="384"/>
                <a:chOff x="760" y="2448"/>
                <a:chExt cx="200" cy="384"/>
              </a:xfrm>
            </p:grpSpPr>
            <p:sp>
              <p:nvSpPr>
                <p:cNvPr id="9353" name="Freeform 8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54" name="Freeform 9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84" name="Group 10"/>
              <p:cNvGrpSpPr>
                <a:grpSpLocks/>
              </p:cNvGrpSpPr>
              <p:nvPr/>
            </p:nvGrpSpPr>
            <p:grpSpPr bwMode="auto">
              <a:xfrm flipV="1">
                <a:off x="1536" y="2976"/>
                <a:ext cx="200" cy="384"/>
                <a:chOff x="760" y="2448"/>
                <a:chExt cx="200" cy="384"/>
              </a:xfrm>
            </p:grpSpPr>
            <p:sp>
              <p:nvSpPr>
                <p:cNvPr id="9351" name="Freeform 11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52" name="Freeform 12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85" name="Group 13"/>
              <p:cNvGrpSpPr>
                <a:grpSpLocks/>
              </p:cNvGrpSpPr>
              <p:nvPr/>
            </p:nvGrpSpPr>
            <p:grpSpPr bwMode="auto">
              <a:xfrm>
                <a:off x="4032" y="3552"/>
                <a:ext cx="200" cy="384"/>
                <a:chOff x="760" y="2448"/>
                <a:chExt cx="200" cy="384"/>
              </a:xfrm>
            </p:grpSpPr>
            <p:sp>
              <p:nvSpPr>
                <p:cNvPr id="9349" name="Freeform 14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50" name="Freeform 15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86" name="Group 16"/>
              <p:cNvGrpSpPr>
                <a:grpSpLocks/>
              </p:cNvGrpSpPr>
              <p:nvPr/>
            </p:nvGrpSpPr>
            <p:grpSpPr bwMode="auto">
              <a:xfrm>
                <a:off x="1872" y="2448"/>
                <a:ext cx="200" cy="384"/>
                <a:chOff x="760" y="2448"/>
                <a:chExt cx="200" cy="384"/>
              </a:xfrm>
            </p:grpSpPr>
            <p:sp>
              <p:nvSpPr>
                <p:cNvPr id="9347" name="Freeform 17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48" name="Freeform 18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87" name="Group 19"/>
              <p:cNvGrpSpPr>
                <a:grpSpLocks/>
              </p:cNvGrpSpPr>
              <p:nvPr/>
            </p:nvGrpSpPr>
            <p:grpSpPr bwMode="auto">
              <a:xfrm flipH="1">
                <a:off x="2160" y="3552"/>
                <a:ext cx="200" cy="384"/>
                <a:chOff x="760" y="2448"/>
                <a:chExt cx="200" cy="384"/>
              </a:xfrm>
            </p:grpSpPr>
            <p:sp>
              <p:nvSpPr>
                <p:cNvPr id="9345" name="Freeform 20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46" name="Freeform 21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88" name="Group 22"/>
              <p:cNvGrpSpPr>
                <a:grpSpLocks/>
              </p:cNvGrpSpPr>
              <p:nvPr/>
            </p:nvGrpSpPr>
            <p:grpSpPr bwMode="auto">
              <a:xfrm flipV="1">
                <a:off x="2304" y="2592"/>
                <a:ext cx="200" cy="384"/>
                <a:chOff x="760" y="2448"/>
                <a:chExt cx="200" cy="384"/>
              </a:xfrm>
            </p:grpSpPr>
            <p:sp>
              <p:nvSpPr>
                <p:cNvPr id="9343" name="Freeform 23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44" name="Freeform 24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89" name="Group 25"/>
              <p:cNvGrpSpPr>
                <a:grpSpLocks/>
              </p:cNvGrpSpPr>
              <p:nvPr/>
            </p:nvGrpSpPr>
            <p:grpSpPr bwMode="auto">
              <a:xfrm>
                <a:off x="3120" y="3072"/>
                <a:ext cx="200" cy="384"/>
                <a:chOff x="760" y="2448"/>
                <a:chExt cx="200" cy="384"/>
              </a:xfrm>
            </p:grpSpPr>
            <p:sp>
              <p:nvSpPr>
                <p:cNvPr id="9341" name="Freeform 26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42" name="Freeform 27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90" name="Group 28"/>
              <p:cNvGrpSpPr>
                <a:grpSpLocks/>
              </p:cNvGrpSpPr>
              <p:nvPr/>
            </p:nvGrpSpPr>
            <p:grpSpPr bwMode="auto">
              <a:xfrm flipV="1">
                <a:off x="3168" y="2400"/>
                <a:ext cx="200" cy="384"/>
                <a:chOff x="760" y="2448"/>
                <a:chExt cx="200" cy="384"/>
              </a:xfrm>
            </p:grpSpPr>
            <p:sp>
              <p:nvSpPr>
                <p:cNvPr id="9339" name="Freeform 29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40" name="Freeform 30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91" name="Group 31"/>
              <p:cNvGrpSpPr>
                <a:grpSpLocks/>
              </p:cNvGrpSpPr>
              <p:nvPr/>
            </p:nvGrpSpPr>
            <p:grpSpPr bwMode="auto">
              <a:xfrm flipH="1">
                <a:off x="3840" y="2880"/>
                <a:ext cx="200" cy="384"/>
                <a:chOff x="760" y="2448"/>
                <a:chExt cx="200" cy="384"/>
              </a:xfrm>
            </p:grpSpPr>
            <p:sp>
              <p:nvSpPr>
                <p:cNvPr id="9337" name="Freeform 32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38" name="Freeform 33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92" name="Group 34"/>
              <p:cNvGrpSpPr>
                <a:grpSpLocks/>
              </p:cNvGrpSpPr>
              <p:nvPr/>
            </p:nvGrpSpPr>
            <p:grpSpPr bwMode="auto">
              <a:xfrm>
                <a:off x="4176" y="2544"/>
                <a:ext cx="200" cy="384"/>
                <a:chOff x="760" y="2448"/>
                <a:chExt cx="200" cy="384"/>
              </a:xfrm>
            </p:grpSpPr>
            <p:sp>
              <p:nvSpPr>
                <p:cNvPr id="9335" name="Freeform 35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36" name="Freeform 36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93" name="Group 37"/>
              <p:cNvGrpSpPr>
                <a:grpSpLocks/>
              </p:cNvGrpSpPr>
              <p:nvPr/>
            </p:nvGrpSpPr>
            <p:grpSpPr bwMode="auto">
              <a:xfrm>
                <a:off x="2112" y="3024"/>
                <a:ext cx="200" cy="384"/>
                <a:chOff x="760" y="2448"/>
                <a:chExt cx="200" cy="384"/>
              </a:xfrm>
            </p:grpSpPr>
            <p:sp>
              <p:nvSpPr>
                <p:cNvPr id="9333" name="Freeform 38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34" name="Freeform 39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94" name="Group 40"/>
              <p:cNvGrpSpPr>
                <a:grpSpLocks/>
              </p:cNvGrpSpPr>
              <p:nvPr/>
            </p:nvGrpSpPr>
            <p:grpSpPr bwMode="auto">
              <a:xfrm flipV="1">
                <a:off x="3504" y="3456"/>
                <a:ext cx="200" cy="384"/>
                <a:chOff x="760" y="2448"/>
                <a:chExt cx="200" cy="384"/>
              </a:xfrm>
            </p:grpSpPr>
            <p:sp>
              <p:nvSpPr>
                <p:cNvPr id="9331" name="Freeform 41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32" name="Freeform 42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95" name="Group 43"/>
              <p:cNvGrpSpPr>
                <a:grpSpLocks/>
              </p:cNvGrpSpPr>
              <p:nvPr/>
            </p:nvGrpSpPr>
            <p:grpSpPr bwMode="auto">
              <a:xfrm flipH="1">
                <a:off x="4464" y="3168"/>
                <a:ext cx="200" cy="384"/>
                <a:chOff x="760" y="2448"/>
                <a:chExt cx="200" cy="384"/>
              </a:xfrm>
            </p:grpSpPr>
            <p:sp>
              <p:nvSpPr>
                <p:cNvPr id="9329" name="Freeform 44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30" name="Freeform 45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96" name="Group 46"/>
              <p:cNvGrpSpPr>
                <a:grpSpLocks/>
              </p:cNvGrpSpPr>
              <p:nvPr/>
            </p:nvGrpSpPr>
            <p:grpSpPr bwMode="auto">
              <a:xfrm flipH="1">
                <a:off x="1248" y="2592"/>
                <a:ext cx="200" cy="384"/>
                <a:chOff x="760" y="2448"/>
                <a:chExt cx="200" cy="384"/>
              </a:xfrm>
            </p:grpSpPr>
            <p:sp>
              <p:nvSpPr>
                <p:cNvPr id="9327" name="Freeform 47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28" name="Freeform 48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97" name="Group 49"/>
              <p:cNvGrpSpPr>
                <a:grpSpLocks/>
              </p:cNvGrpSpPr>
              <p:nvPr/>
            </p:nvGrpSpPr>
            <p:grpSpPr bwMode="auto">
              <a:xfrm>
                <a:off x="1104" y="3552"/>
                <a:ext cx="200" cy="384"/>
                <a:chOff x="760" y="2448"/>
                <a:chExt cx="200" cy="384"/>
              </a:xfrm>
            </p:grpSpPr>
            <p:sp>
              <p:nvSpPr>
                <p:cNvPr id="9325" name="Freeform 50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26" name="Freeform 51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98" name="Group 52"/>
              <p:cNvGrpSpPr>
                <a:grpSpLocks/>
              </p:cNvGrpSpPr>
              <p:nvPr/>
            </p:nvGrpSpPr>
            <p:grpSpPr bwMode="auto">
              <a:xfrm>
                <a:off x="2784" y="2784"/>
                <a:ext cx="200" cy="384"/>
                <a:chOff x="760" y="2448"/>
                <a:chExt cx="200" cy="384"/>
              </a:xfrm>
            </p:grpSpPr>
            <p:sp>
              <p:nvSpPr>
                <p:cNvPr id="9323" name="Freeform 53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24" name="Freeform 54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99" name="Group 55"/>
              <p:cNvGrpSpPr>
                <a:grpSpLocks/>
              </p:cNvGrpSpPr>
              <p:nvPr/>
            </p:nvGrpSpPr>
            <p:grpSpPr bwMode="auto">
              <a:xfrm flipV="1">
                <a:off x="528" y="3120"/>
                <a:ext cx="200" cy="384"/>
                <a:chOff x="760" y="2448"/>
                <a:chExt cx="200" cy="384"/>
              </a:xfrm>
            </p:grpSpPr>
            <p:sp>
              <p:nvSpPr>
                <p:cNvPr id="9321" name="Freeform 56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22" name="Freeform 57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300" name="Group 58"/>
              <p:cNvGrpSpPr>
                <a:grpSpLocks/>
              </p:cNvGrpSpPr>
              <p:nvPr/>
            </p:nvGrpSpPr>
            <p:grpSpPr bwMode="auto">
              <a:xfrm>
                <a:off x="3600" y="2448"/>
                <a:ext cx="200" cy="384"/>
                <a:chOff x="760" y="2448"/>
                <a:chExt cx="200" cy="384"/>
              </a:xfrm>
            </p:grpSpPr>
            <p:sp>
              <p:nvSpPr>
                <p:cNvPr id="9319" name="Freeform 59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20" name="Freeform 60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301" name="Group 61"/>
              <p:cNvGrpSpPr>
                <a:grpSpLocks/>
              </p:cNvGrpSpPr>
              <p:nvPr/>
            </p:nvGrpSpPr>
            <p:grpSpPr bwMode="auto">
              <a:xfrm flipV="1">
                <a:off x="960" y="3024"/>
                <a:ext cx="200" cy="384"/>
                <a:chOff x="760" y="2448"/>
                <a:chExt cx="200" cy="384"/>
              </a:xfrm>
            </p:grpSpPr>
            <p:sp>
              <p:nvSpPr>
                <p:cNvPr id="9317" name="Freeform 62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18" name="Freeform 63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302" name="Group 64"/>
              <p:cNvGrpSpPr>
                <a:grpSpLocks/>
              </p:cNvGrpSpPr>
              <p:nvPr/>
            </p:nvGrpSpPr>
            <p:grpSpPr bwMode="auto">
              <a:xfrm>
                <a:off x="2688" y="3456"/>
                <a:ext cx="200" cy="384"/>
                <a:chOff x="760" y="2448"/>
                <a:chExt cx="200" cy="384"/>
              </a:xfrm>
            </p:grpSpPr>
            <p:sp>
              <p:nvSpPr>
                <p:cNvPr id="9315" name="Freeform 65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16" name="Freeform 66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303" name="Group 67"/>
              <p:cNvGrpSpPr>
                <a:grpSpLocks/>
              </p:cNvGrpSpPr>
              <p:nvPr/>
            </p:nvGrpSpPr>
            <p:grpSpPr bwMode="auto">
              <a:xfrm>
                <a:off x="1536" y="3504"/>
                <a:ext cx="200" cy="384"/>
                <a:chOff x="760" y="2448"/>
                <a:chExt cx="200" cy="384"/>
              </a:xfrm>
            </p:grpSpPr>
            <p:sp>
              <p:nvSpPr>
                <p:cNvPr id="9313" name="Freeform 68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14" name="Freeform 69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304" name="Group 70"/>
              <p:cNvGrpSpPr>
                <a:grpSpLocks/>
              </p:cNvGrpSpPr>
              <p:nvPr/>
            </p:nvGrpSpPr>
            <p:grpSpPr bwMode="auto">
              <a:xfrm>
                <a:off x="3120" y="3552"/>
                <a:ext cx="200" cy="384"/>
                <a:chOff x="760" y="2448"/>
                <a:chExt cx="200" cy="384"/>
              </a:xfrm>
            </p:grpSpPr>
            <p:sp>
              <p:nvSpPr>
                <p:cNvPr id="9311" name="Freeform 71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12" name="Freeform 72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305" name="Group 73"/>
              <p:cNvGrpSpPr>
                <a:grpSpLocks/>
              </p:cNvGrpSpPr>
              <p:nvPr/>
            </p:nvGrpSpPr>
            <p:grpSpPr bwMode="auto">
              <a:xfrm flipH="1">
                <a:off x="4848" y="3072"/>
                <a:ext cx="200" cy="384"/>
                <a:chOff x="760" y="2448"/>
                <a:chExt cx="200" cy="384"/>
              </a:xfrm>
            </p:grpSpPr>
            <p:sp>
              <p:nvSpPr>
                <p:cNvPr id="9309" name="Freeform 74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10" name="Freeform 75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306" name="Group 76"/>
              <p:cNvGrpSpPr>
                <a:grpSpLocks/>
              </p:cNvGrpSpPr>
              <p:nvPr/>
            </p:nvGrpSpPr>
            <p:grpSpPr bwMode="auto">
              <a:xfrm flipV="1">
                <a:off x="4896" y="2448"/>
                <a:ext cx="200" cy="384"/>
                <a:chOff x="760" y="2448"/>
                <a:chExt cx="200" cy="384"/>
              </a:xfrm>
            </p:grpSpPr>
            <p:sp>
              <p:nvSpPr>
                <p:cNvPr id="9307" name="Freeform 77"/>
                <p:cNvSpPr>
                  <a:spLocks/>
                </p:cNvSpPr>
                <p:nvPr/>
              </p:nvSpPr>
              <p:spPr bwMode="auto">
                <a:xfrm>
                  <a:off x="760" y="2448"/>
                  <a:ext cx="112" cy="384"/>
                </a:xfrm>
                <a:custGeom>
                  <a:avLst/>
                  <a:gdLst>
                    <a:gd name="T0" fmla="*/ 56 w 112"/>
                    <a:gd name="T1" fmla="*/ 0 h 384"/>
                    <a:gd name="T2" fmla="*/ 104 w 112"/>
                    <a:gd name="T3" fmla="*/ 48 h 384"/>
                    <a:gd name="T4" fmla="*/ 56 w 112"/>
                    <a:gd name="T5" fmla="*/ 144 h 384"/>
                    <a:gd name="T6" fmla="*/ 104 w 112"/>
                    <a:gd name="T7" fmla="*/ 192 h 384"/>
                    <a:gd name="T8" fmla="*/ 8 w 112"/>
                    <a:gd name="T9" fmla="*/ 288 h 384"/>
                    <a:gd name="T10" fmla="*/ 56 w 112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12" h="384">
                      <a:moveTo>
                        <a:pt x="56" y="0"/>
                      </a:moveTo>
                      <a:cubicBezTo>
                        <a:pt x="80" y="12"/>
                        <a:pt x="104" y="24"/>
                        <a:pt x="104" y="48"/>
                      </a:cubicBezTo>
                      <a:cubicBezTo>
                        <a:pt x="104" y="72"/>
                        <a:pt x="56" y="120"/>
                        <a:pt x="56" y="144"/>
                      </a:cubicBezTo>
                      <a:cubicBezTo>
                        <a:pt x="56" y="168"/>
                        <a:pt x="112" y="168"/>
                        <a:pt x="104" y="192"/>
                      </a:cubicBezTo>
                      <a:cubicBezTo>
                        <a:pt x="96" y="216"/>
                        <a:pt x="16" y="256"/>
                        <a:pt x="8" y="288"/>
                      </a:cubicBezTo>
                      <a:cubicBezTo>
                        <a:pt x="0" y="320"/>
                        <a:pt x="56" y="368"/>
                        <a:pt x="56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08" name="Freeform 78"/>
                <p:cNvSpPr>
                  <a:spLocks/>
                </p:cNvSpPr>
                <p:nvPr/>
              </p:nvSpPr>
              <p:spPr bwMode="auto">
                <a:xfrm>
                  <a:off x="912" y="2448"/>
                  <a:ext cx="48" cy="384"/>
                </a:xfrm>
                <a:custGeom>
                  <a:avLst/>
                  <a:gdLst>
                    <a:gd name="T0" fmla="*/ 48 w 48"/>
                    <a:gd name="T1" fmla="*/ 0 h 384"/>
                    <a:gd name="T2" fmla="*/ 0 w 48"/>
                    <a:gd name="T3" fmla="*/ 96 h 384"/>
                    <a:gd name="T4" fmla="*/ 48 w 48"/>
                    <a:gd name="T5" fmla="*/ 144 h 384"/>
                    <a:gd name="T6" fmla="*/ 0 w 48"/>
                    <a:gd name="T7" fmla="*/ 288 h 384"/>
                    <a:gd name="T8" fmla="*/ 48 w 48"/>
                    <a:gd name="T9" fmla="*/ 336 h 384"/>
                    <a:gd name="T10" fmla="*/ 0 w 48"/>
                    <a:gd name="T11" fmla="*/ 384 h 3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384">
                      <a:moveTo>
                        <a:pt x="48" y="0"/>
                      </a:moveTo>
                      <a:cubicBezTo>
                        <a:pt x="24" y="36"/>
                        <a:pt x="0" y="72"/>
                        <a:pt x="0" y="96"/>
                      </a:cubicBezTo>
                      <a:cubicBezTo>
                        <a:pt x="0" y="120"/>
                        <a:pt x="48" y="112"/>
                        <a:pt x="48" y="144"/>
                      </a:cubicBezTo>
                      <a:cubicBezTo>
                        <a:pt x="48" y="176"/>
                        <a:pt x="0" y="256"/>
                        <a:pt x="0" y="288"/>
                      </a:cubicBezTo>
                      <a:cubicBezTo>
                        <a:pt x="0" y="320"/>
                        <a:pt x="48" y="320"/>
                        <a:pt x="48" y="336"/>
                      </a:cubicBezTo>
                      <a:cubicBezTo>
                        <a:pt x="48" y="352"/>
                        <a:pt x="24" y="368"/>
                        <a:pt x="0" y="384"/>
                      </a:cubicBezTo>
                    </a:path>
                  </a:pathLst>
                </a:cu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225" name="Group 79"/>
            <p:cNvGrpSpPr>
              <a:grpSpLocks/>
            </p:cNvGrpSpPr>
            <p:nvPr/>
          </p:nvGrpSpPr>
          <p:grpSpPr bwMode="auto">
            <a:xfrm>
              <a:off x="912" y="1776"/>
              <a:ext cx="1216" cy="432"/>
              <a:chOff x="336" y="192"/>
              <a:chExt cx="4480" cy="1536"/>
            </a:xfrm>
          </p:grpSpPr>
          <p:sp>
            <p:nvSpPr>
              <p:cNvPr id="9259" name="Freeform 80"/>
              <p:cNvSpPr>
                <a:spLocks/>
              </p:cNvSpPr>
              <p:nvPr/>
            </p:nvSpPr>
            <p:spPr bwMode="auto">
              <a:xfrm>
                <a:off x="568" y="240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60" name="Freeform 81"/>
              <p:cNvSpPr>
                <a:spLocks/>
              </p:cNvSpPr>
              <p:nvPr/>
            </p:nvSpPr>
            <p:spPr bwMode="auto">
              <a:xfrm flipV="1">
                <a:off x="1344" y="76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61" name="Freeform 82"/>
              <p:cNvSpPr>
                <a:spLocks/>
              </p:cNvSpPr>
              <p:nvPr/>
            </p:nvSpPr>
            <p:spPr bwMode="auto">
              <a:xfrm>
                <a:off x="3840" y="1344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62" name="Freeform 83"/>
              <p:cNvSpPr>
                <a:spLocks/>
              </p:cNvSpPr>
              <p:nvPr/>
            </p:nvSpPr>
            <p:spPr bwMode="auto">
              <a:xfrm>
                <a:off x="1680" y="240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63" name="Freeform 84"/>
              <p:cNvSpPr>
                <a:spLocks/>
              </p:cNvSpPr>
              <p:nvPr/>
            </p:nvSpPr>
            <p:spPr bwMode="auto">
              <a:xfrm flipH="1">
                <a:off x="2056" y="1344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64" name="Freeform 85"/>
              <p:cNvSpPr>
                <a:spLocks/>
              </p:cNvSpPr>
              <p:nvPr/>
            </p:nvSpPr>
            <p:spPr bwMode="auto">
              <a:xfrm flipV="1">
                <a:off x="2112" y="384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65" name="Freeform 86"/>
              <p:cNvSpPr>
                <a:spLocks/>
              </p:cNvSpPr>
              <p:nvPr/>
            </p:nvSpPr>
            <p:spPr bwMode="auto">
              <a:xfrm>
                <a:off x="2928" y="864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66" name="Freeform 87"/>
              <p:cNvSpPr>
                <a:spLocks/>
              </p:cNvSpPr>
              <p:nvPr/>
            </p:nvSpPr>
            <p:spPr bwMode="auto">
              <a:xfrm flipV="1">
                <a:off x="2976" y="192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67" name="Freeform 88"/>
              <p:cNvSpPr>
                <a:spLocks/>
              </p:cNvSpPr>
              <p:nvPr/>
            </p:nvSpPr>
            <p:spPr bwMode="auto">
              <a:xfrm flipH="1">
                <a:off x="3648" y="672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68" name="Freeform 89"/>
              <p:cNvSpPr>
                <a:spLocks/>
              </p:cNvSpPr>
              <p:nvPr/>
            </p:nvSpPr>
            <p:spPr bwMode="auto">
              <a:xfrm>
                <a:off x="3984" y="336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69" name="Freeform 90"/>
              <p:cNvSpPr>
                <a:spLocks/>
              </p:cNvSpPr>
              <p:nvPr/>
            </p:nvSpPr>
            <p:spPr bwMode="auto">
              <a:xfrm>
                <a:off x="2072" y="816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70" name="Freeform 91"/>
              <p:cNvSpPr>
                <a:spLocks/>
              </p:cNvSpPr>
              <p:nvPr/>
            </p:nvSpPr>
            <p:spPr bwMode="auto">
              <a:xfrm flipV="1">
                <a:off x="3464" y="12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71" name="Freeform 92"/>
              <p:cNvSpPr>
                <a:spLocks/>
              </p:cNvSpPr>
              <p:nvPr/>
            </p:nvSpPr>
            <p:spPr bwMode="auto">
              <a:xfrm flipH="1">
                <a:off x="4272" y="960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72" name="Freeform 93"/>
              <p:cNvSpPr>
                <a:spLocks/>
              </p:cNvSpPr>
              <p:nvPr/>
            </p:nvSpPr>
            <p:spPr bwMode="auto">
              <a:xfrm flipH="1">
                <a:off x="1056" y="384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73" name="Freeform 94"/>
              <p:cNvSpPr>
                <a:spLocks/>
              </p:cNvSpPr>
              <p:nvPr/>
            </p:nvSpPr>
            <p:spPr bwMode="auto">
              <a:xfrm>
                <a:off x="912" y="1344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74" name="Freeform 95"/>
              <p:cNvSpPr>
                <a:spLocks/>
              </p:cNvSpPr>
              <p:nvPr/>
            </p:nvSpPr>
            <p:spPr bwMode="auto">
              <a:xfrm>
                <a:off x="2592" y="576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75" name="Freeform 96"/>
              <p:cNvSpPr>
                <a:spLocks/>
              </p:cNvSpPr>
              <p:nvPr/>
            </p:nvSpPr>
            <p:spPr bwMode="auto">
              <a:xfrm flipV="1">
                <a:off x="336" y="912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76" name="Freeform 97"/>
              <p:cNvSpPr>
                <a:spLocks/>
              </p:cNvSpPr>
              <p:nvPr/>
            </p:nvSpPr>
            <p:spPr bwMode="auto">
              <a:xfrm>
                <a:off x="3408" y="240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77" name="Freeform 98"/>
              <p:cNvSpPr>
                <a:spLocks/>
              </p:cNvSpPr>
              <p:nvPr/>
            </p:nvSpPr>
            <p:spPr bwMode="auto">
              <a:xfrm flipV="1">
                <a:off x="768" y="816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78" name="Freeform 99"/>
              <p:cNvSpPr>
                <a:spLocks/>
              </p:cNvSpPr>
              <p:nvPr/>
            </p:nvSpPr>
            <p:spPr bwMode="auto">
              <a:xfrm>
                <a:off x="2648" y="12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79" name="Freeform 100"/>
              <p:cNvSpPr>
                <a:spLocks/>
              </p:cNvSpPr>
              <p:nvPr/>
            </p:nvSpPr>
            <p:spPr bwMode="auto">
              <a:xfrm>
                <a:off x="1344" y="1296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80" name="Freeform 101"/>
              <p:cNvSpPr>
                <a:spLocks/>
              </p:cNvSpPr>
              <p:nvPr/>
            </p:nvSpPr>
            <p:spPr bwMode="auto">
              <a:xfrm>
                <a:off x="3080" y="1344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81" name="Freeform 102"/>
              <p:cNvSpPr>
                <a:spLocks/>
              </p:cNvSpPr>
              <p:nvPr/>
            </p:nvSpPr>
            <p:spPr bwMode="auto">
              <a:xfrm flipH="1">
                <a:off x="4656" y="864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82" name="Freeform 103"/>
              <p:cNvSpPr>
                <a:spLocks/>
              </p:cNvSpPr>
              <p:nvPr/>
            </p:nvSpPr>
            <p:spPr bwMode="auto">
              <a:xfrm flipV="1">
                <a:off x="4704" y="240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226" name="Group 104"/>
            <p:cNvGrpSpPr>
              <a:grpSpLocks/>
            </p:cNvGrpSpPr>
            <p:nvPr/>
          </p:nvGrpSpPr>
          <p:grpSpPr bwMode="auto">
            <a:xfrm>
              <a:off x="3408" y="1776"/>
              <a:ext cx="1216" cy="432"/>
              <a:chOff x="336" y="192"/>
              <a:chExt cx="4480" cy="1536"/>
            </a:xfrm>
          </p:grpSpPr>
          <p:sp>
            <p:nvSpPr>
              <p:cNvPr id="9235" name="Freeform 105"/>
              <p:cNvSpPr>
                <a:spLocks/>
              </p:cNvSpPr>
              <p:nvPr/>
            </p:nvSpPr>
            <p:spPr bwMode="auto">
              <a:xfrm>
                <a:off x="568" y="240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36" name="Freeform 106"/>
              <p:cNvSpPr>
                <a:spLocks/>
              </p:cNvSpPr>
              <p:nvPr/>
            </p:nvSpPr>
            <p:spPr bwMode="auto">
              <a:xfrm flipV="1">
                <a:off x="1344" y="768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37" name="Freeform 107"/>
              <p:cNvSpPr>
                <a:spLocks/>
              </p:cNvSpPr>
              <p:nvPr/>
            </p:nvSpPr>
            <p:spPr bwMode="auto">
              <a:xfrm>
                <a:off x="3840" y="1344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38" name="Freeform 108"/>
              <p:cNvSpPr>
                <a:spLocks/>
              </p:cNvSpPr>
              <p:nvPr/>
            </p:nvSpPr>
            <p:spPr bwMode="auto">
              <a:xfrm>
                <a:off x="1680" y="240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39" name="Freeform 109"/>
              <p:cNvSpPr>
                <a:spLocks/>
              </p:cNvSpPr>
              <p:nvPr/>
            </p:nvSpPr>
            <p:spPr bwMode="auto">
              <a:xfrm flipH="1">
                <a:off x="2056" y="1344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0" name="Freeform 110"/>
              <p:cNvSpPr>
                <a:spLocks/>
              </p:cNvSpPr>
              <p:nvPr/>
            </p:nvSpPr>
            <p:spPr bwMode="auto">
              <a:xfrm flipV="1">
                <a:off x="2112" y="384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1" name="Freeform 111"/>
              <p:cNvSpPr>
                <a:spLocks/>
              </p:cNvSpPr>
              <p:nvPr/>
            </p:nvSpPr>
            <p:spPr bwMode="auto">
              <a:xfrm>
                <a:off x="2928" y="864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2" name="Freeform 112"/>
              <p:cNvSpPr>
                <a:spLocks/>
              </p:cNvSpPr>
              <p:nvPr/>
            </p:nvSpPr>
            <p:spPr bwMode="auto">
              <a:xfrm flipV="1">
                <a:off x="2976" y="192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3" name="Freeform 113"/>
              <p:cNvSpPr>
                <a:spLocks/>
              </p:cNvSpPr>
              <p:nvPr/>
            </p:nvSpPr>
            <p:spPr bwMode="auto">
              <a:xfrm flipH="1">
                <a:off x="3648" y="672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4" name="Freeform 114"/>
              <p:cNvSpPr>
                <a:spLocks/>
              </p:cNvSpPr>
              <p:nvPr/>
            </p:nvSpPr>
            <p:spPr bwMode="auto">
              <a:xfrm>
                <a:off x="3984" y="336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5" name="Freeform 115"/>
              <p:cNvSpPr>
                <a:spLocks/>
              </p:cNvSpPr>
              <p:nvPr/>
            </p:nvSpPr>
            <p:spPr bwMode="auto">
              <a:xfrm>
                <a:off x="2072" y="816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6" name="Freeform 116"/>
              <p:cNvSpPr>
                <a:spLocks/>
              </p:cNvSpPr>
              <p:nvPr/>
            </p:nvSpPr>
            <p:spPr bwMode="auto">
              <a:xfrm flipV="1">
                <a:off x="3464" y="12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7" name="Freeform 117"/>
              <p:cNvSpPr>
                <a:spLocks/>
              </p:cNvSpPr>
              <p:nvPr/>
            </p:nvSpPr>
            <p:spPr bwMode="auto">
              <a:xfrm flipH="1">
                <a:off x="4272" y="960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8" name="Freeform 118"/>
              <p:cNvSpPr>
                <a:spLocks/>
              </p:cNvSpPr>
              <p:nvPr/>
            </p:nvSpPr>
            <p:spPr bwMode="auto">
              <a:xfrm flipH="1">
                <a:off x="1056" y="384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49" name="Freeform 119"/>
              <p:cNvSpPr>
                <a:spLocks/>
              </p:cNvSpPr>
              <p:nvPr/>
            </p:nvSpPr>
            <p:spPr bwMode="auto">
              <a:xfrm>
                <a:off x="912" y="1344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50" name="Freeform 120"/>
              <p:cNvSpPr>
                <a:spLocks/>
              </p:cNvSpPr>
              <p:nvPr/>
            </p:nvSpPr>
            <p:spPr bwMode="auto">
              <a:xfrm>
                <a:off x="2592" y="576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51" name="Freeform 121"/>
              <p:cNvSpPr>
                <a:spLocks/>
              </p:cNvSpPr>
              <p:nvPr/>
            </p:nvSpPr>
            <p:spPr bwMode="auto">
              <a:xfrm flipV="1">
                <a:off x="336" y="912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52" name="Freeform 122"/>
              <p:cNvSpPr>
                <a:spLocks/>
              </p:cNvSpPr>
              <p:nvPr/>
            </p:nvSpPr>
            <p:spPr bwMode="auto">
              <a:xfrm>
                <a:off x="3408" y="240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53" name="Freeform 123"/>
              <p:cNvSpPr>
                <a:spLocks/>
              </p:cNvSpPr>
              <p:nvPr/>
            </p:nvSpPr>
            <p:spPr bwMode="auto">
              <a:xfrm flipV="1">
                <a:off x="768" y="816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54" name="Freeform 124"/>
              <p:cNvSpPr>
                <a:spLocks/>
              </p:cNvSpPr>
              <p:nvPr/>
            </p:nvSpPr>
            <p:spPr bwMode="auto">
              <a:xfrm>
                <a:off x="2648" y="1248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55" name="Freeform 125"/>
              <p:cNvSpPr>
                <a:spLocks/>
              </p:cNvSpPr>
              <p:nvPr/>
            </p:nvSpPr>
            <p:spPr bwMode="auto">
              <a:xfrm>
                <a:off x="1344" y="1296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56" name="Freeform 126"/>
              <p:cNvSpPr>
                <a:spLocks/>
              </p:cNvSpPr>
              <p:nvPr/>
            </p:nvSpPr>
            <p:spPr bwMode="auto">
              <a:xfrm>
                <a:off x="3080" y="1344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57" name="Freeform 127"/>
              <p:cNvSpPr>
                <a:spLocks/>
              </p:cNvSpPr>
              <p:nvPr/>
            </p:nvSpPr>
            <p:spPr bwMode="auto">
              <a:xfrm flipH="1">
                <a:off x="4656" y="864"/>
                <a:ext cx="48" cy="384"/>
              </a:xfrm>
              <a:custGeom>
                <a:avLst/>
                <a:gdLst>
                  <a:gd name="T0" fmla="*/ 48 w 48"/>
                  <a:gd name="T1" fmla="*/ 0 h 384"/>
                  <a:gd name="T2" fmla="*/ 0 w 48"/>
                  <a:gd name="T3" fmla="*/ 96 h 384"/>
                  <a:gd name="T4" fmla="*/ 48 w 48"/>
                  <a:gd name="T5" fmla="*/ 144 h 384"/>
                  <a:gd name="T6" fmla="*/ 0 w 48"/>
                  <a:gd name="T7" fmla="*/ 288 h 384"/>
                  <a:gd name="T8" fmla="*/ 48 w 48"/>
                  <a:gd name="T9" fmla="*/ 336 h 384"/>
                  <a:gd name="T10" fmla="*/ 0 w 48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8" h="384">
                    <a:moveTo>
                      <a:pt x="48" y="0"/>
                    </a:moveTo>
                    <a:cubicBezTo>
                      <a:pt x="24" y="36"/>
                      <a:pt x="0" y="72"/>
                      <a:pt x="0" y="96"/>
                    </a:cubicBezTo>
                    <a:cubicBezTo>
                      <a:pt x="0" y="120"/>
                      <a:pt x="48" y="112"/>
                      <a:pt x="48" y="144"/>
                    </a:cubicBezTo>
                    <a:cubicBezTo>
                      <a:pt x="48" y="176"/>
                      <a:pt x="0" y="256"/>
                      <a:pt x="0" y="288"/>
                    </a:cubicBezTo>
                    <a:cubicBezTo>
                      <a:pt x="0" y="320"/>
                      <a:pt x="48" y="320"/>
                      <a:pt x="48" y="336"/>
                    </a:cubicBezTo>
                    <a:cubicBezTo>
                      <a:pt x="48" y="352"/>
                      <a:pt x="24" y="368"/>
                      <a:pt x="0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58" name="Freeform 128"/>
              <p:cNvSpPr>
                <a:spLocks/>
              </p:cNvSpPr>
              <p:nvPr/>
            </p:nvSpPr>
            <p:spPr bwMode="auto">
              <a:xfrm flipV="1">
                <a:off x="4704" y="240"/>
                <a:ext cx="112" cy="384"/>
              </a:xfrm>
              <a:custGeom>
                <a:avLst/>
                <a:gdLst>
                  <a:gd name="T0" fmla="*/ 56 w 112"/>
                  <a:gd name="T1" fmla="*/ 0 h 384"/>
                  <a:gd name="T2" fmla="*/ 104 w 112"/>
                  <a:gd name="T3" fmla="*/ 48 h 384"/>
                  <a:gd name="T4" fmla="*/ 56 w 112"/>
                  <a:gd name="T5" fmla="*/ 144 h 384"/>
                  <a:gd name="T6" fmla="*/ 104 w 112"/>
                  <a:gd name="T7" fmla="*/ 192 h 384"/>
                  <a:gd name="T8" fmla="*/ 8 w 112"/>
                  <a:gd name="T9" fmla="*/ 288 h 384"/>
                  <a:gd name="T10" fmla="*/ 56 w 112"/>
                  <a:gd name="T11" fmla="*/ 384 h 38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2" h="384">
                    <a:moveTo>
                      <a:pt x="56" y="0"/>
                    </a:moveTo>
                    <a:cubicBezTo>
                      <a:pt x="80" y="12"/>
                      <a:pt x="104" y="24"/>
                      <a:pt x="104" y="48"/>
                    </a:cubicBezTo>
                    <a:cubicBezTo>
                      <a:pt x="104" y="72"/>
                      <a:pt x="56" y="120"/>
                      <a:pt x="56" y="144"/>
                    </a:cubicBezTo>
                    <a:cubicBezTo>
                      <a:pt x="56" y="168"/>
                      <a:pt x="112" y="168"/>
                      <a:pt x="104" y="192"/>
                    </a:cubicBezTo>
                    <a:cubicBezTo>
                      <a:pt x="96" y="216"/>
                      <a:pt x="16" y="256"/>
                      <a:pt x="8" y="288"/>
                    </a:cubicBezTo>
                    <a:cubicBezTo>
                      <a:pt x="0" y="320"/>
                      <a:pt x="56" y="368"/>
                      <a:pt x="56" y="384"/>
                    </a:cubicBezTo>
                  </a:path>
                </a:pathLst>
              </a:custGeom>
              <a:noFill/>
              <a:ln w="254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227" name="Text Box 129"/>
            <p:cNvSpPr txBox="1">
              <a:spLocks noChangeArrowheads="1"/>
            </p:cNvSpPr>
            <p:nvPr/>
          </p:nvSpPr>
          <p:spPr bwMode="auto">
            <a:xfrm>
              <a:off x="144" y="1063"/>
              <a:ext cx="230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GB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Sperm cell from Father</a:t>
              </a:r>
              <a:endParaRPr lang="en-GB" altLang="en-US" sz="3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28" name="Text Box 130"/>
            <p:cNvSpPr txBox="1">
              <a:spLocks noChangeArrowheads="1"/>
            </p:cNvSpPr>
            <p:nvPr/>
          </p:nvSpPr>
          <p:spPr bwMode="auto">
            <a:xfrm>
              <a:off x="3071" y="1023"/>
              <a:ext cx="20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GB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Egg cell from Mother</a:t>
              </a:r>
              <a:endParaRPr lang="en-GB" altLang="en-US" sz="3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29" name="Text Box 131"/>
            <p:cNvSpPr txBox="1">
              <a:spLocks noChangeArrowheads="1"/>
            </p:cNvSpPr>
            <p:nvPr/>
          </p:nvSpPr>
          <p:spPr bwMode="auto">
            <a:xfrm>
              <a:off x="1546" y="3748"/>
              <a:ext cx="253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GB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New person cell (zygote)</a:t>
              </a:r>
              <a:endParaRPr lang="en-GB" altLang="en-US" sz="3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30" name="Line 132"/>
            <p:cNvSpPr>
              <a:spLocks noChangeShapeType="1"/>
            </p:cNvSpPr>
            <p:nvPr/>
          </p:nvSpPr>
          <p:spPr bwMode="auto">
            <a:xfrm flipV="1">
              <a:off x="2832" y="3552"/>
              <a:ext cx="0" cy="19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1" name="Line 133"/>
            <p:cNvSpPr>
              <a:spLocks noChangeShapeType="1"/>
            </p:cNvSpPr>
            <p:nvPr/>
          </p:nvSpPr>
          <p:spPr bwMode="auto">
            <a:xfrm>
              <a:off x="4032" y="1392"/>
              <a:ext cx="0" cy="144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2" name="Line 134"/>
            <p:cNvSpPr>
              <a:spLocks noChangeShapeType="1"/>
            </p:cNvSpPr>
            <p:nvPr/>
          </p:nvSpPr>
          <p:spPr bwMode="auto">
            <a:xfrm>
              <a:off x="1344" y="1344"/>
              <a:ext cx="48" cy="19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3" name="Line 135"/>
            <p:cNvSpPr>
              <a:spLocks noChangeShapeType="1"/>
            </p:cNvSpPr>
            <p:nvPr/>
          </p:nvSpPr>
          <p:spPr bwMode="auto">
            <a:xfrm>
              <a:off x="1968" y="2400"/>
              <a:ext cx="288" cy="38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4" name="Line 136"/>
            <p:cNvSpPr>
              <a:spLocks noChangeShapeType="1"/>
            </p:cNvSpPr>
            <p:nvPr/>
          </p:nvSpPr>
          <p:spPr bwMode="auto">
            <a:xfrm flipH="1">
              <a:off x="3312" y="2400"/>
              <a:ext cx="288" cy="38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2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F52B03-DCB4-4B20-B1D2-31918E78A36B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/>
          </a:p>
        </p:txBody>
      </p:sp>
    </p:spTree>
  </p:cSld>
  <p:clrMapOvr>
    <a:masterClrMapping/>
  </p:clrMapOvr>
  <p:transition>
    <p:zo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00" y="15875"/>
            <a:ext cx="7772400" cy="1143000"/>
          </a:xfrm>
        </p:spPr>
        <p:txBody>
          <a:bodyPr/>
          <a:lstStyle/>
          <a:p>
            <a:r>
              <a:rPr lang="en-US" altLang="en-US"/>
              <a:t>Overview of Performance</a:t>
            </a:r>
          </a:p>
        </p:txBody>
      </p:sp>
      <p:graphicFrame>
        <p:nvGraphicFramePr>
          <p:cNvPr id="106499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179388" y="1125538"/>
          <a:ext cx="8736012" cy="539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9" name="Chart" r:id="rId4" imgW="4895850" imgH="3257550" progId="Excel.Chart.5">
                  <p:embed followColorScheme="full"/>
                </p:oleObj>
              </mc:Choice>
              <mc:Fallback>
                <p:oleObj name="Chart" r:id="rId4" imgW="4895850" imgH="3257550" progId="Excel.Chart.5">
                  <p:embed followColorScheme="full"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125538"/>
                        <a:ext cx="8736012" cy="539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3A30F2-6A0C-4826-A686-86D3BB346CEE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70</a:t>
            </a:fld>
            <a:endParaRPr lang="en-US" altLang="en-US" sz="1400"/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04900" y="188913"/>
            <a:ext cx="7391400" cy="685800"/>
          </a:xfrm>
        </p:spPr>
        <p:txBody>
          <a:bodyPr/>
          <a:lstStyle/>
          <a:p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Typical run: progression of fitness</a:t>
            </a:r>
          </a:p>
        </p:txBody>
      </p:sp>
      <p:sp>
        <p:nvSpPr>
          <p:cNvPr id="108547" name="Text Box 3"/>
          <p:cNvSpPr txBox="1">
            <a:spLocks noChangeArrowheads="1"/>
          </p:cNvSpPr>
          <p:nvPr/>
        </p:nvSpPr>
        <p:spPr bwMode="auto">
          <a:xfrm>
            <a:off x="838200" y="5867400"/>
            <a:ext cx="792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Typical run of an EA shows so-called “anytime behavior”</a:t>
            </a:r>
          </a:p>
        </p:txBody>
      </p:sp>
      <p:grpSp>
        <p:nvGrpSpPr>
          <p:cNvPr id="108548" name="Group 4"/>
          <p:cNvGrpSpPr>
            <a:grpSpLocks/>
          </p:cNvGrpSpPr>
          <p:nvPr/>
        </p:nvGrpSpPr>
        <p:grpSpPr bwMode="auto">
          <a:xfrm>
            <a:off x="1857375" y="981075"/>
            <a:ext cx="6243638" cy="4394200"/>
            <a:chOff x="1122" y="925"/>
            <a:chExt cx="3273" cy="2273"/>
          </a:xfrm>
        </p:grpSpPr>
        <p:sp>
          <p:nvSpPr>
            <p:cNvPr id="108550" name="Text Box 5"/>
            <p:cNvSpPr txBox="1">
              <a:spLocks noChangeArrowheads="1"/>
            </p:cNvSpPr>
            <p:nvPr/>
          </p:nvSpPr>
          <p:spPr bwMode="auto">
            <a:xfrm rot="-5400000">
              <a:off x="131" y="1916"/>
              <a:ext cx="2273" cy="2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Best fitness in population</a:t>
              </a:r>
            </a:p>
          </p:txBody>
        </p:sp>
        <p:sp>
          <p:nvSpPr>
            <p:cNvPr id="108551" name="Line 6"/>
            <p:cNvSpPr>
              <a:spLocks noChangeShapeType="1"/>
            </p:cNvSpPr>
            <p:nvPr/>
          </p:nvSpPr>
          <p:spPr bwMode="auto">
            <a:xfrm>
              <a:off x="1414" y="2871"/>
              <a:ext cx="2614" cy="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552" name="Freeform 7"/>
            <p:cNvSpPr>
              <a:spLocks/>
            </p:cNvSpPr>
            <p:nvPr/>
          </p:nvSpPr>
          <p:spPr bwMode="auto">
            <a:xfrm>
              <a:off x="1429" y="1692"/>
              <a:ext cx="2640" cy="1173"/>
            </a:xfrm>
            <a:custGeom>
              <a:avLst/>
              <a:gdLst>
                <a:gd name="T0" fmla="*/ 0 w 4944"/>
                <a:gd name="T1" fmla="*/ 31 h 1968"/>
                <a:gd name="T2" fmla="*/ 3 w 4944"/>
                <a:gd name="T3" fmla="*/ 13 h 1968"/>
                <a:gd name="T4" fmla="*/ 16 w 4944"/>
                <a:gd name="T5" fmla="*/ 3 h 1968"/>
                <a:gd name="T6" fmla="*/ 33 w 4944"/>
                <a:gd name="T7" fmla="*/ 0 h 19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44" h="1968">
                  <a:moveTo>
                    <a:pt x="0" y="1968"/>
                  </a:moveTo>
                  <a:cubicBezTo>
                    <a:pt x="64" y="1516"/>
                    <a:pt x="128" y="1064"/>
                    <a:pt x="528" y="768"/>
                  </a:cubicBezTo>
                  <a:cubicBezTo>
                    <a:pt x="928" y="472"/>
                    <a:pt x="1664" y="320"/>
                    <a:pt x="2400" y="192"/>
                  </a:cubicBezTo>
                  <a:cubicBezTo>
                    <a:pt x="3136" y="64"/>
                    <a:pt x="4520" y="32"/>
                    <a:pt x="4944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553" name="Text Box 8"/>
            <p:cNvSpPr txBox="1">
              <a:spLocks noChangeArrowheads="1"/>
            </p:cNvSpPr>
            <p:nvPr/>
          </p:nvSpPr>
          <p:spPr bwMode="auto">
            <a:xfrm>
              <a:off x="1730" y="2884"/>
              <a:ext cx="2665" cy="2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Time (number of generations)</a:t>
              </a:r>
            </a:p>
          </p:txBody>
        </p:sp>
        <p:sp>
          <p:nvSpPr>
            <p:cNvPr id="108554" name="Line 9"/>
            <p:cNvSpPr>
              <a:spLocks noChangeShapeType="1"/>
            </p:cNvSpPr>
            <p:nvPr/>
          </p:nvSpPr>
          <p:spPr bwMode="auto">
            <a:xfrm rot="-5400000">
              <a:off x="617" y="2060"/>
              <a:ext cx="1614" cy="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854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611C61-1CBB-463F-972D-C64CFC9287E1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71</a:t>
            </a:fld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70" name="Group 2"/>
          <p:cNvGrpSpPr>
            <a:grpSpLocks/>
          </p:cNvGrpSpPr>
          <p:nvPr/>
        </p:nvGrpSpPr>
        <p:grpSpPr bwMode="auto">
          <a:xfrm>
            <a:off x="1101725" y="1533525"/>
            <a:ext cx="7092950" cy="3660775"/>
            <a:chOff x="318" y="639"/>
            <a:chExt cx="4468" cy="2954"/>
          </a:xfrm>
        </p:grpSpPr>
        <p:sp>
          <p:nvSpPr>
            <p:cNvPr id="109574" name="Text Box 3"/>
            <p:cNvSpPr txBox="1">
              <a:spLocks noChangeArrowheads="1"/>
            </p:cNvSpPr>
            <p:nvPr/>
          </p:nvSpPr>
          <p:spPr bwMode="auto">
            <a:xfrm rot="-5400000">
              <a:off x="-770" y="1727"/>
              <a:ext cx="242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  <a:cs typeface="Arial" panose="020B0604020202020204" pitchFamily="34" charset="0"/>
                </a:rPr>
                <a:t>Best fitness in population</a:t>
              </a:r>
            </a:p>
          </p:txBody>
        </p:sp>
        <p:grpSp>
          <p:nvGrpSpPr>
            <p:cNvPr id="109575" name="Group 4"/>
            <p:cNvGrpSpPr>
              <a:grpSpLocks/>
            </p:cNvGrpSpPr>
            <p:nvPr/>
          </p:nvGrpSpPr>
          <p:grpSpPr bwMode="auto">
            <a:xfrm>
              <a:off x="672" y="807"/>
              <a:ext cx="4114" cy="2786"/>
              <a:chOff x="687" y="1200"/>
              <a:chExt cx="4114" cy="2786"/>
            </a:xfrm>
          </p:grpSpPr>
          <p:sp>
            <p:nvSpPr>
              <p:cNvPr id="109576" name="Line 5"/>
              <p:cNvSpPr>
                <a:spLocks noChangeShapeType="1"/>
              </p:cNvSpPr>
              <p:nvPr/>
            </p:nvSpPr>
            <p:spPr bwMode="auto">
              <a:xfrm>
                <a:off x="687" y="3493"/>
                <a:ext cx="407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77" name="Line 6"/>
              <p:cNvSpPr>
                <a:spLocks noChangeShapeType="1"/>
              </p:cNvSpPr>
              <p:nvPr/>
            </p:nvSpPr>
            <p:spPr bwMode="auto">
              <a:xfrm rot="-5400000">
                <a:off x="-460" y="2347"/>
                <a:ext cx="229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78" name="Text Box 7"/>
              <p:cNvSpPr txBox="1">
                <a:spLocks noChangeArrowheads="1"/>
              </p:cNvSpPr>
              <p:nvPr/>
            </p:nvSpPr>
            <p:spPr bwMode="auto">
              <a:xfrm>
                <a:off x="1423" y="3617"/>
                <a:ext cx="2647" cy="3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latin typeface="Arial" panose="020B0604020202020204" pitchFamily="34" charset="0"/>
                    <a:cs typeface="Arial" panose="020B0604020202020204" pitchFamily="34" charset="0"/>
                  </a:rPr>
                  <a:t>Time (number of generations)</a:t>
                </a:r>
              </a:p>
            </p:txBody>
          </p:sp>
          <p:sp>
            <p:nvSpPr>
              <p:cNvPr id="109579" name="Freeform 8"/>
              <p:cNvSpPr>
                <a:spLocks/>
              </p:cNvSpPr>
              <p:nvPr/>
            </p:nvSpPr>
            <p:spPr bwMode="auto">
              <a:xfrm>
                <a:off x="687" y="2005"/>
                <a:ext cx="4114" cy="1488"/>
              </a:xfrm>
              <a:custGeom>
                <a:avLst/>
                <a:gdLst>
                  <a:gd name="T0" fmla="*/ 0 w 4944"/>
                  <a:gd name="T1" fmla="*/ 209 h 1968"/>
                  <a:gd name="T2" fmla="*/ 121 w 4944"/>
                  <a:gd name="T3" fmla="*/ 82 h 1968"/>
                  <a:gd name="T4" fmla="*/ 552 w 4944"/>
                  <a:gd name="T5" fmla="*/ 20 h 1968"/>
                  <a:gd name="T6" fmla="*/ 1137 w 4944"/>
                  <a:gd name="T7" fmla="*/ 0 h 196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944" h="1968">
                    <a:moveTo>
                      <a:pt x="0" y="1968"/>
                    </a:moveTo>
                    <a:cubicBezTo>
                      <a:pt x="64" y="1516"/>
                      <a:pt x="128" y="1064"/>
                      <a:pt x="528" y="768"/>
                    </a:cubicBezTo>
                    <a:cubicBezTo>
                      <a:pt x="928" y="472"/>
                      <a:pt x="1664" y="320"/>
                      <a:pt x="2400" y="192"/>
                    </a:cubicBezTo>
                    <a:cubicBezTo>
                      <a:pt x="3136" y="64"/>
                      <a:pt x="4520" y="32"/>
                      <a:pt x="4944" y="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9580" name="Group 9"/>
              <p:cNvGrpSpPr>
                <a:grpSpLocks/>
              </p:cNvGrpSpPr>
              <p:nvPr/>
            </p:nvGrpSpPr>
            <p:grpSpPr bwMode="auto">
              <a:xfrm>
                <a:off x="933" y="2161"/>
                <a:ext cx="1731" cy="1332"/>
                <a:chOff x="1008" y="1859"/>
                <a:chExt cx="1933" cy="1646"/>
              </a:xfrm>
            </p:grpSpPr>
            <p:sp>
              <p:nvSpPr>
                <p:cNvPr id="109585" name="AutoShape 10"/>
                <p:cNvSpPr>
                  <a:spLocks/>
                </p:cNvSpPr>
                <p:nvPr/>
              </p:nvSpPr>
              <p:spPr bwMode="auto">
                <a:xfrm rot="10800000">
                  <a:off x="2673" y="1859"/>
                  <a:ext cx="268" cy="1646"/>
                </a:xfrm>
                <a:prstGeom prst="rightBrace">
                  <a:avLst>
                    <a:gd name="adj1" fmla="val 51182"/>
                    <a:gd name="adj2" fmla="val 50000"/>
                  </a:avLst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586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1008" y="2584"/>
                  <a:ext cx="1643" cy="40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>
                      <a:latin typeface="Arial" panose="020B0604020202020204" pitchFamily="34" charset="0"/>
                      <a:cs typeface="Arial" panose="020B0604020202020204" pitchFamily="34" charset="0"/>
                    </a:rPr>
                    <a:t>Progress in 1</a:t>
                  </a:r>
                  <a:r>
                    <a:rPr lang="en-US" altLang="en-US" sz="2000" baseline="30000">
                      <a:latin typeface="Arial" panose="020B0604020202020204" pitchFamily="34" charset="0"/>
                      <a:cs typeface="Arial" panose="020B0604020202020204" pitchFamily="34" charset="0"/>
                    </a:rPr>
                    <a:t>st</a:t>
                  </a:r>
                  <a:r>
                    <a:rPr lang="en-US" altLang="en-US" sz="2000">
                      <a:latin typeface="Arial" panose="020B0604020202020204" pitchFamily="34" charset="0"/>
                      <a:cs typeface="Arial" panose="020B0604020202020204" pitchFamily="34" charset="0"/>
                    </a:rPr>
                    <a:t> half</a:t>
                  </a:r>
                </a:p>
              </p:txBody>
            </p:sp>
          </p:grpSp>
          <p:sp>
            <p:nvSpPr>
              <p:cNvPr id="109581" name="Line 12"/>
              <p:cNvSpPr>
                <a:spLocks noChangeShapeType="1"/>
              </p:cNvSpPr>
              <p:nvPr/>
            </p:nvSpPr>
            <p:spPr bwMode="auto">
              <a:xfrm flipV="1">
                <a:off x="2685" y="3431"/>
                <a:ext cx="0" cy="15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9582" name="Group 13"/>
              <p:cNvGrpSpPr>
                <a:grpSpLocks/>
              </p:cNvGrpSpPr>
              <p:nvPr/>
            </p:nvGrpSpPr>
            <p:grpSpPr bwMode="auto">
              <a:xfrm>
                <a:off x="906" y="1841"/>
                <a:ext cx="1698" cy="328"/>
                <a:chOff x="978" y="1464"/>
                <a:chExt cx="1896" cy="405"/>
              </a:xfrm>
            </p:grpSpPr>
            <p:sp>
              <p:nvSpPr>
                <p:cNvPr id="109583" name="AutoShape 14"/>
                <p:cNvSpPr>
                  <a:spLocks/>
                </p:cNvSpPr>
                <p:nvPr/>
              </p:nvSpPr>
              <p:spPr bwMode="auto">
                <a:xfrm>
                  <a:off x="2740" y="1668"/>
                  <a:ext cx="134" cy="191"/>
                </a:xfrm>
                <a:prstGeom prst="leftBrace">
                  <a:avLst>
                    <a:gd name="adj1" fmla="val 11878"/>
                    <a:gd name="adj2" fmla="val 50000"/>
                  </a:avLst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en-US" altLang="en-US" sz="24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584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978" y="1464"/>
                  <a:ext cx="1732" cy="40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>
                      <a:latin typeface="Arial" panose="020B0604020202020204" pitchFamily="34" charset="0"/>
                      <a:cs typeface="Arial" panose="020B0604020202020204" pitchFamily="34" charset="0"/>
                    </a:rPr>
                    <a:t>Progress in 2</a:t>
                  </a:r>
                  <a:r>
                    <a:rPr lang="en-US" altLang="en-US" sz="2000" baseline="30000">
                      <a:latin typeface="Arial" panose="020B0604020202020204" pitchFamily="34" charset="0"/>
                      <a:cs typeface="Arial" panose="020B0604020202020204" pitchFamily="34" charset="0"/>
                    </a:rPr>
                    <a:t>nd</a:t>
                  </a:r>
                  <a:r>
                    <a:rPr lang="en-US" altLang="en-US" sz="2000">
                      <a:latin typeface="Arial" panose="020B0604020202020204" pitchFamily="34" charset="0"/>
                      <a:cs typeface="Arial" panose="020B0604020202020204" pitchFamily="34" charset="0"/>
                    </a:rPr>
                    <a:t> half</a:t>
                  </a:r>
                </a:p>
              </p:txBody>
            </p:sp>
          </p:grpSp>
        </p:grpSp>
      </p:grpSp>
      <p:sp>
        <p:nvSpPr>
          <p:cNvPr id="109571" name="Rectangle 16"/>
          <p:cNvSpPr>
            <a:spLocks noGrp="1" noChangeArrowheads="1"/>
          </p:cNvSpPr>
          <p:nvPr>
            <p:ph type="title"/>
          </p:nvPr>
        </p:nvSpPr>
        <p:spPr>
          <a:xfrm>
            <a:off x="655638" y="44450"/>
            <a:ext cx="7772400" cy="838200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Are long runs beneficial?</a:t>
            </a:r>
          </a:p>
        </p:txBody>
      </p:sp>
      <p:sp>
        <p:nvSpPr>
          <p:cNvPr id="109572" name="Text Box 17"/>
          <p:cNvSpPr txBox="1">
            <a:spLocks noChangeArrowheads="1"/>
          </p:cNvSpPr>
          <p:nvPr/>
        </p:nvSpPr>
        <p:spPr bwMode="auto">
          <a:xfrm>
            <a:off x="838200" y="5330825"/>
            <a:ext cx="65262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000">
                <a:latin typeface="Arial" panose="020B0604020202020204" pitchFamily="34" charset="0"/>
                <a:cs typeface="Arial" panose="020B0604020202020204" pitchFamily="34" charset="0"/>
              </a:rPr>
              <a:t> Answer: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  <a:cs typeface="Arial" panose="020B0604020202020204" pitchFamily="34" charset="0"/>
              </a:rPr>
              <a:t>  - it depends how much you want the last bit of progress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  <a:cs typeface="Arial" panose="020B0604020202020204" pitchFamily="34" charset="0"/>
              </a:rPr>
              <a:t>  - it may be better to do more shorter runs</a:t>
            </a:r>
          </a:p>
        </p:txBody>
      </p:sp>
      <p:sp>
        <p:nvSpPr>
          <p:cNvPr id="10957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211888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B5EFFF-C74D-428E-89BA-4C09A9F3719B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72</a:t>
            </a:fld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22"/>
          <p:cNvGrpSpPr>
            <a:grpSpLocks/>
          </p:cNvGrpSpPr>
          <p:nvPr/>
        </p:nvGrpSpPr>
        <p:grpSpPr bwMode="auto">
          <a:xfrm>
            <a:off x="823913" y="1830388"/>
            <a:ext cx="8320087" cy="3635375"/>
            <a:chOff x="519" y="2030"/>
            <a:chExt cx="5241" cy="2290"/>
          </a:xfrm>
        </p:grpSpPr>
        <p:sp>
          <p:nvSpPr>
            <p:cNvPr id="111622" name="Line 2"/>
            <p:cNvSpPr>
              <a:spLocks noChangeShapeType="1"/>
            </p:cNvSpPr>
            <p:nvPr/>
          </p:nvSpPr>
          <p:spPr bwMode="auto">
            <a:xfrm>
              <a:off x="958" y="3912"/>
              <a:ext cx="46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623" name="Line 3"/>
            <p:cNvSpPr>
              <a:spLocks noChangeShapeType="1"/>
            </p:cNvSpPr>
            <p:nvPr/>
          </p:nvSpPr>
          <p:spPr bwMode="auto">
            <a:xfrm rot="-5400000">
              <a:off x="35" y="2987"/>
              <a:ext cx="1848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624" name="Freeform 6"/>
            <p:cNvSpPr>
              <a:spLocks/>
            </p:cNvSpPr>
            <p:nvPr/>
          </p:nvSpPr>
          <p:spPr bwMode="auto">
            <a:xfrm>
              <a:off x="958" y="2376"/>
              <a:ext cx="4681" cy="1536"/>
            </a:xfrm>
            <a:custGeom>
              <a:avLst/>
              <a:gdLst>
                <a:gd name="T0" fmla="*/ 0 w 4944"/>
                <a:gd name="T1" fmla="*/ 272 h 1968"/>
                <a:gd name="T2" fmla="*/ 341 w 4944"/>
                <a:gd name="T3" fmla="*/ 105 h 1968"/>
                <a:gd name="T4" fmla="*/ 1550 w 4944"/>
                <a:gd name="T5" fmla="*/ 27 h 1968"/>
                <a:gd name="T6" fmla="*/ 3194 w 4944"/>
                <a:gd name="T7" fmla="*/ 0 h 19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44" h="1968">
                  <a:moveTo>
                    <a:pt x="0" y="1968"/>
                  </a:moveTo>
                  <a:cubicBezTo>
                    <a:pt x="64" y="1516"/>
                    <a:pt x="128" y="1064"/>
                    <a:pt x="528" y="768"/>
                  </a:cubicBezTo>
                  <a:cubicBezTo>
                    <a:pt x="928" y="472"/>
                    <a:pt x="1664" y="320"/>
                    <a:pt x="2400" y="192"/>
                  </a:cubicBezTo>
                  <a:cubicBezTo>
                    <a:pt x="3136" y="64"/>
                    <a:pt x="4520" y="32"/>
                    <a:pt x="4944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625" name="Group 7"/>
            <p:cNvGrpSpPr>
              <a:grpSpLocks/>
            </p:cNvGrpSpPr>
            <p:nvPr/>
          </p:nvGrpSpPr>
          <p:grpSpPr bwMode="auto">
            <a:xfrm>
              <a:off x="1120" y="3176"/>
              <a:ext cx="4640" cy="1024"/>
              <a:chOff x="928" y="2537"/>
              <a:chExt cx="4640" cy="1024"/>
            </a:xfrm>
          </p:grpSpPr>
          <p:sp>
            <p:nvSpPr>
              <p:cNvPr id="111635" name="Line 8"/>
              <p:cNvSpPr>
                <a:spLocks noChangeShapeType="1"/>
              </p:cNvSpPr>
              <p:nvPr/>
            </p:nvSpPr>
            <p:spPr bwMode="auto">
              <a:xfrm flipV="1">
                <a:off x="1039" y="2537"/>
                <a:ext cx="0" cy="73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1636" name="Group 9"/>
              <p:cNvGrpSpPr>
                <a:grpSpLocks/>
              </p:cNvGrpSpPr>
              <p:nvPr/>
            </p:nvGrpSpPr>
            <p:grpSpPr bwMode="auto">
              <a:xfrm>
                <a:off x="928" y="2863"/>
                <a:ext cx="4640" cy="698"/>
                <a:chOff x="928" y="2863"/>
                <a:chExt cx="4640" cy="698"/>
              </a:xfrm>
            </p:grpSpPr>
            <p:sp>
              <p:nvSpPr>
                <p:cNvPr id="111637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1039" y="3177"/>
                  <a:ext cx="0" cy="9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638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1415" y="2863"/>
                  <a:ext cx="4153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000">
                      <a:latin typeface="Arial" panose="020B0604020202020204" pitchFamily="34" charset="0"/>
                      <a:cs typeface="Arial" panose="020B0604020202020204" pitchFamily="34" charset="0"/>
                    </a:rPr>
                    <a:t>T: time needed to reach level F after random initialisation  </a:t>
                  </a:r>
                </a:p>
              </p:txBody>
            </p:sp>
            <p:sp>
              <p:nvSpPr>
                <p:cNvPr id="111639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928" y="3273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</p:grpSp>
        </p:grpSp>
        <p:grpSp>
          <p:nvGrpSpPr>
            <p:cNvPr id="111626" name="Group 20"/>
            <p:cNvGrpSpPr>
              <a:grpSpLocks/>
            </p:cNvGrpSpPr>
            <p:nvPr/>
          </p:nvGrpSpPr>
          <p:grpSpPr bwMode="auto">
            <a:xfrm>
              <a:off x="519" y="2030"/>
              <a:ext cx="4152" cy="2290"/>
              <a:chOff x="327" y="1391"/>
              <a:chExt cx="4152" cy="2290"/>
            </a:xfrm>
          </p:grpSpPr>
          <p:sp>
            <p:nvSpPr>
              <p:cNvPr id="111627" name="Text Box 4"/>
              <p:cNvSpPr txBox="1">
                <a:spLocks noChangeArrowheads="1"/>
              </p:cNvSpPr>
              <p:nvPr/>
            </p:nvSpPr>
            <p:spPr bwMode="auto">
              <a:xfrm>
                <a:off x="1604" y="3431"/>
                <a:ext cx="222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Time (number of generations)</a:t>
                </a:r>
              </a:p>
            </p:txBody>
          </p:sp>
          <p:sp>
            <p:nvSpPr>
              <p:cNvPr id="111628" name="Text Box 5"/>
              <p:cNvSpPr txBox="1">
                <a:spLocks noChangeArrowheads="1"/>
              </p:cNvSpPr>
              <p:nvPr/>
            </p:nvSpPr>
            <p:spPr bwMode="auto">
              <a:xfrm rot="-5400000">
                <a:off x="-495" y="2213"/>
                <a:ext cx="189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Best fitness in population</a:t>
                </a:r>
              </a:p>
            </p:txBody>
          </p:sp>
          <p:grpSp>
            <p:nvGrpSpPr>
              <p:cNvPr id="111629" name="Group 13"/>
              <p:cNvGrpSpPr>
                <a:grpSpLocks/>
              </p:cNvGrpSpPr>
              <p:nvPr/>
            </p:nvGrpSpPr>
            <p:grpSpPr bwMode="auto">
              <a:xfrm>
                <a:off x="547" y="2441"/>
                <a:ext cx="3932" cy="332"/>
                <a:chOff x="547" y="2441"/>
                <a:chExt cx="3932" cy="332"/>
              </a:xfrm>
            </p:grpSpPr>
            <p:sp>
              <p:nvSpPr>
                <p:cNvPr id="111630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766" y="2537"/>
                  <a:ext cx="273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11631" name="Group 15"/>
                <p:cNvGrpSpPr>
                  <a:grpSpLocks/>
                </p:cNvGrpSpPr>
                <p:nvPr/>
              </p:nvGrpSpPr>
              <p:grpSpPr bwMode="auto">
                <a:xfrm>
                  <a:off x="547" y="2441"/>
                  <a:ext cx="3932" cy="332"/>
                  <a:chOff x="547" y="2441"/>
                  <a:chExt cx="3932" cy="332"/>
                </a:xfrm>
              </p:grpSpPr>
              <p:sp>
                <p:nvSpPr>
                  <p:cNvPr id="111632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15" y="2523"/>
                    <a:ext cx="3064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0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F: fitness after smart initialisation</a:t>
                    </a:r>
                  </a:p>
                </p:txBody>
              </p:sp>
              <p:sp>
                <p:nvSpPr>
                  <p:cNvPr id="111633" name="Line 17"/>
                  <p:cNvSpPr>
                    <a:spLocks noChangeShapeType="1"/>
                  </p:cNvSpPr>
                  <p:nvPr/>
                </p:nvSpPr>
                <p:spPr bwMode="auto">
                  <a:xfrm rot="5400000" flipV="1">
                    <a:off x="812" y="2491"/>
                    <a:ext cx="0" cy="91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1634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47" y="2441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4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</a:t>
                    </a:r>
                  </a:p>
                </p:txBody>
              </p:sp>
            </p:grpSp>
          </p:grpSp>
        </p:grpSp>
      </p:grpSp>
      <p:sp>
        <p:nvSpPr>
          <p:cNvPr id="111619" name="Rectangle 19"/>
          <p:cNvSpPr>
            <a:spLocks noGrp="1" noChangeArrowheads="1"/>
          </p:cNvSpPr>
          <p:nvPr>
            <p:ph type="title"/>
          </p:nvPr>
        </p:nvSpPr>
        <p:spPr>
          <a:xfrm>
            <a:off x="993775" y="34925"/>
            <a:ext cx="6940550" cy="1143000"/>
          </a:xfrm>
        </p:spPr>
        <p:txBody>
          <a:bodyPr/>
          <a:lstStyle/>
          <a:p>
            <a:r>
              <a:rPr lang="en-US" altLang="en-US" sz="3200">
                <a:latin typeface="Arial" panose="020B0604020202020204" pitchFamily="34" charset="0"/>
                <a:cs typeface="Arial" panose="020B0604020202020204" pitchFamily="34" charset="0"/>
              </a:rPr>
              <a:t>Is it worth expending effort on smart initialisation?</a:t>
            </a:r>
          </a:p>
        </p:txBody>
      </p:sp>
      <p:sp>
        <p:nvSpPr>
          <p:cNvPr id="111620" name="Text Box 23"/>
          <p:cNvSpPr txBox="1">
            <a:spLocks noChangeArrowheads="1"/>
          </p:cNvSpPr>
          <p:nvPr/>
        </p:nvSpPr>
        <p:spPr bwMode="auto">
          <a:xfrm>
            <a:off x="990600" y="5519738"/>
            <a:ext cx="7212013" cy="107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GB" altLang="en-US" sz="2000">
                <a:latin typeface="Arial" panose="020B0604020202020204" pitchFamily="34" charset="0"/>
                <a:cs typeface="Arial" panose="020B0604020202020204" pitchFamily="34" charset="0"/>
              </a:rPr>
              <a:t>Answer : it depends: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  <a:cs typeface="Arial" panose="020B0604020202020204" pitchFamily="34" charset="0"/>
              </a:rPr>
              <a:t>	- possibly, if good solutions/methods exist.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>
                <a:latin typeface="Arial" panose="020B0604020202020204" pitchFamily="34" charset="0"/>
                <a:cs typeface="Arial" panose="020B0604020202020204" pitchFamily="34" charset="0"/>
              </a:rPr>
              <a:t>	- care is needed</a:t>
            </a:r>
          </a:p>
        </p:txBody>
      </p:sp>
      <p:sp>
        <p:nvSpPr>
          <p:cNvPr id="11162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097588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0E5DF95-3FCC-45AD-A710-7D9C0DC5934A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73</a:t>
            </a:fld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3" descr="8queens-crossov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32" r="70581" b="1"/>
          <a:stretch/>
        </p:blipFill>
        <p:spPr bwMode="auto">
          <a:xfrm>
            <a:off x="1687909" y="286717"/>
            <a:ext cx="5833219" cy="5961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EC9B44-0FC9-4478-AB44-0B19EC06BA74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74</a:t>
            </a:fld>
            <a:endParaRPr lang="en-US" altLang="en-US" sz="14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3" descr="8queens-cross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773238"/>
            <a:ext cx="90582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EC9B44-0FC9-4478-AB44-0B19EC06BA74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75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3643676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445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Example: 8-Queens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051050"/>
            <a:ext cx="8569325" cy="4114800"/>
          </a:xfrm>
        </p:spPr>
        <p:txBody>
          <a:bodyPr/>
          <a:lstStyle/>
          <a:p>
            <a:pPr eaLnBrk="1" hangingPunct="1">
              <a:defRPr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defRPr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Fitness function: number of non-attacking pairs of queens (min = 0, max = 8 × 7/2 = 28)
</a:t>
            </a:r>
          </a:p>
          <a:p>
            <a:pPr eaLnBrk="1" hangingPunct="1">
              <a:defRPr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24/(24+23+20+11) = 31%
</a:t>
            </a:r>
          </a:p>
          <a:p>
            <a:pPr eaLnBrk="1" hangingPunct="1">
              <a:defRPr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23/(24+23+20+11) = 29%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
</a:t>
            </a:r>
          </a:p>
        </p:txBody>
      </p:sp>
      <p:pic>
        <p:nvPicPr>
          <p:cNvPr id="115716" name="Picture 4" descr="genet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1125538"/>
            <a:ext cx="878840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7" name="Text Box 5"/>
          <p:cNvSpPr txBox="1">
            <a:spLocks noChangeArrowheads="1"/>
          </p:cNvSpPr>
          <p:nvPr/>
        </p:nvSpPr>
        <p:spPr bwMode="auto">
          <a:xfrm>
            <a:off x="5791200" y="5334000"/>
            <a:ext cx="2359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Fitness</a:t>
            </a:r>
          </a:p>
        </p:txBody>
      </p:sp>
      <p:sp>
        <p:nvSpPr>
          <p:cNvPr id="115718" name="AutoShape 7"/>
          <p:cNvSpPr>
            <a:spLocks/>
          </p:cNvSpPr>
          <p:nvPr/>
        </p:nvSpPr>
        <p:spPr bwMode="auto">
          <a:xfrm>
            <a:off x="5075238" y="5351463"/>
            <a:ext cx="517525" cy="422275"/>
          </a:xfrm>
          <a:prstGeom prst="rightBrace">
            <a:avLst>
              <a:gd name="adj1" fmla="val 10417"/>
              <a:gd name="adj2" fmla="val 50000"/>
            </a:avLst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71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22AF0A-E030-4E2F-B25A-34BEF0583934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76</a:t>
            </a:fld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"/>
            <a:ext cx="7772400" cy="1143000"/>
          </a:xfrm>
        </p:spPr>
        <p:txBody>
          <a:bodyPr/>
          <a:lstStyle/>
          <a:p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Crossover OR mutation?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5450" y="1752600"/>
            <a:ext cx="8293100" cy="3352800"/>
          </a:xfrm>
        </p:spPr>
        <p:txBody>
          <a:bodyPr/>
          <a:lstStyle/>
          <a:p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Decade long debate: which one is better / necessary / main-background </a:t>
            </a:r>
          </a:p>
          <a:p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Answer (at least, rather wide agreement):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it depends on the problem, but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in general, it is good to have both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both have another role</a:t>
            </a:r>
          </a:p>
          <a:p>
            <a:pPr lvl="1"/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mutation-only-EA is possible, xover-only-EA would not work</a:t>
            </a:r>
          </a:p>
        </p:txBody>
      </p:sp>
      <p:sp>
        <p:nvSpPr>
          <p:cNvPr id="119812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818776-FFFF-46C1-85A0-FF7E63B42DC0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77</a:t>
            </a:fld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8438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1026"/>
          <p:cNvSpPr>
            <a:spLocks noGrp="1" noChangeArrowheads="1"/>
          </p:cNvSpPr>
          <p:nvPr>
            <p:ph type="body" idx="1"/>
          </p:nvPr>
        </p:nvSpPr>
        <p:spPr>
          <a:xfrm>
            <a:off x="468313" y="1547813"/>
            <a:ext cx="8216900" cy="4673600"/>
          </a:xfrm>
        </p:spPr>
        <p:txBody>
          <a:bodyPr/>
          <a:lstStyle/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GB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Exploration</a:t>
            </a: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: Discovering promising areas in the search space, i.e. gaining information on the problem</a:t>
            </a: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GB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Exploitation</a:t>
            </a: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: Optimising within a promising area, i.e. using information</a:t>
            </a:r>
          </a:p>
          <a:p>
            <a:pPr marL="0" indent="0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There is co-operation AND competition between them</a:t>
            </a:r>
          </a:p>
          <a:p>
            <a:pPr marL="0" indent="0">
              <a:lnSpc>
                <a:spcPct val="130000"/>
              </a:lnSpc>
            </a:pP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Crossover is explorative</a:t>
            </a: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, it makes a </a:t>
            </a:r>
            <a:r>
              <a:rPr lang="en-GB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 jump to an area somewhere “in between” two (parent) areas</a:t>
            </a:r>
          </a:p>
          <a:p>
            <a:pPr marL="0" indent="0">
              <a:lnSpc>
                <a:spcPct val="130000"/>
              </a:lnSpc>
            </a:pP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Mutation is exploitative</a:t>
            </a: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, it creates random </a:t>
            </a:r>
            <a:r>
              <a:rPr lang="en-GB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r>
              <a:rPr lang="en-GB" altLang="en-US" sz="2400">
                <a:latin typeface="Arial" panose="020B0604020202020204" pitchFamily="34" charset="0"/>
                <a:cs typeface="Arial" panose="020B0604020202020204" pitchFamily="34" charset="0"/>
              </a:rPr>
              <a:t> diversions, thereby staying near (in the area of ) the parent</a:t>
            </a:r>
          </a:p>
        </p:txBody>
      </p:sp>
      <p:sp>
        <p:nvSpPr>
          <p:cNvPr id="120835" name="Rectangle 1027"/>
          <p:cNvSpPr>
            <a:spLocks noGrp="1" noChangeArrowheads="1"/>
          </p:cNvSpPr>
          <p:nvPr>
            <p:ph type="title"/>
          </p:nvPr>
        </p:nvSpPr>
        <p:spPr>
          <a:xfrm>
            <a:off x="468313" y="620713"/>
            <a:ext cx="7772400" cy="457200"/>
          </a:xfrm>
          <a:noFill/>
        </p:spPr>
        <p:txBody>
          <a:bodyPr/>
          <a:lstStyle/>
          <a:p>
            <a:r>
              <a:rPr lang="en-GB" altLang="en-US" sz="4000">
                <a:latin typeface="Arial" panose="020B0604020202020204" pitchFamily="34" charset="0"/>
                <a:cs typeface="Arial" panose="020B0604020202020204" pitchFamily="34" charset="0"/>
              </a:rPr>
              <a:t>Crossover OR mutation? (cont’d)</a:t>
            </a:r>
            <a:endParaRPr lang="en-US" alt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83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7F4AE70-1D1C-44CE-A773-FD58E0C010FD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78</a:t>
            </a:fld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2714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1026"/>
          <p:cNvSpPr>
            <a:spLocks noGrp="1" noChangeArrowheads="1"/>
          </p:cNvSpPr>
          <p:nvPr>
            <p:ph type="body" idx="1"/>
          </p:nvPr>
        </p:nvSpPr>
        <p:spPr>
          <a:xfrm>
            <a:off x="466725" y="1712913"/>
            <a:ext cx="8159750" cy="41148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Only crossover can </a:t>
            </a:r>
            <a:r>
              <a:rPr lang="en-GB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information from </a:t>
            </a:r>
            <a:r>
              <a:rPr lang="en-GB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parents</a:t>
            </a:r>
          </a:p>
          <a:p>
            <a:pPr>
              <a:lnSpc>
                <a:spcPct val="120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Only mutation can introduce </a:t>
            </a:r>
            <a:r>
              <a:rPr lang="en-GB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information 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(alleles)</a:t>
            </a:r>
          </a:p>
          <a:p>
            <a:pPr>
              <a:lnSpc>
                <a:spcPct val="120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Crossover does not change the allele frequencies of the population (thought experiment: 50% 0’s on first bit in the population, ?% after performing </a:t>
            </a:r>
            <a:r>
              <a:rPr lang="en-GB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crossovers)</a:t>
            </a:r>
          </a:p>
          <a:p>
            <a:pPr>
              <a:lnSpc>
                <a:spcPct val="120000"/>
              </a:lnSpc>
            </a:pP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hit the optimum you often need a ‘lucky’ mutation</a:t>
            </a:r>
          </a:p>
        </p:txBody>
      </p:sp>
      <p:sp>
        <p:nvSpPr>
          <p:cNvPr id="121859" name="Rectangle 1027"/>
          <p:cNvSpPr>
            <a:spLocks noGrp="1" noChangeArrowheads="1"/>
          </p:cNvSpPr>
          <p:nvPr>
            <p:ph type="title"/>
          </p:nvPr>
        </p:nvSpPr>
        <p:spPr>
          <a:xfrm>
            <a:off x="660400" y="188913"/>
            <a:ext cx="7772400" cy="1143000"/>
          </a:xfrm>
          <a:noFill/>
        </p:spPr>
        <p:txBody>
          <a:bodyPr/>
          <a:lstStyle/>
          <a:p>
            <a:r>
              <a:rPr lang="en-GB" altLang="en-US" sz="4000">
                <a:latin typeface="Arial" panose="020B0604020202020204" pitchFamily="34" charset="0"/>
                <a:cs typeface="Arial" panose="020B0604020202020204" pitchFamily="34" charset="0"/>
              </a:rPr>
              <a:t>Crossover OR mutation? (cont’d)</a:t>
            </a:r>
            <a:endParaRPr lang="en-US" alt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860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FD1A501-7326-4F09-AAA0-14FFAB28A1FA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79</a:t>
            </a:fld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319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852738"/>
            <a:ext cx="8278813" cy="1204912"/>
          </a:xfrm>
        </p:spPr>
        <p:txBody>
          <a:bodyPr/>
          <a:lstStyle/>
          <a:p>
            <a:pPr eaLnBrk="1" hangingPunct="1"/>
            <a:r>
              <a:rPr lang="en-US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Natural Evolution </a:t>
            </a:r>
            <a:br>
              <a:rPr lang="en-US" altLang="en-US" sz="5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alt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2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B2821A6-C45C-49BA-9D19-CF4FC1E24DD4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035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NOT to use a GA?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708150"/>
            <a:ext cx="8001000" cy="4457700"/>
          </a:xfrm>
        </p:spPr>
        <p:txBody>
          <a:bodyPr/>
          <a:lstStyle/>
          <a:p>
            <a:pPr eaLnBrk="1" hangingPunct="1"/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altLang="en-US" sz="28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</a:t>
            </a:r>
            <a:r>
              <a:rPr lang="en-US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optimality is required</a:t>
            </a:r>
          </a:p>
          <a:p>
            <a:pPr eaLnBrk="1" hangingPunct="1"/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if problem </a:t>
            </a:r>
            <a:r>
              <a:rPr lang="en-US" altLang="en-US" sz="2800" i="1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 can: </a:t>
            </a:r>
          </a:p>
          <a:p>
            <a:pPr lvl="1" eaLnBrk="1" hangingPunct="1"/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significantly impact algorithm performance </a:t>
            </a:r>
          </a:p>
          <a:p>
            <a:pPr lvl="1" eaLnBrk="1" hangingPunct="1"/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simplify problem representation</a:t>
            </a:r>
          </a:p>
          <a:p>
            <a:pPr eaLnBrk="1" hangingPunct="1"/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if the problem is highly constrained</a:t>
            </a:r>
          </a:p>
          <a:p>
            <a:pPr eaLnBrk="1" hangingPunct="1"/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if the problem is smooth and convex</a:t>
            </a:r>
          </a:p>
          <a:p>
            <a:pPr lvl="1" eaLnBrk="1" hangingPunct="1"/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use a gradient-based optimizer</a:t>
            </a:r>
          </a:p>
          <a:p>
            <a:pPr eaLnBrk="1" hangingPunct="1"/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if the search space is very small</a:t>
            </a:r>
          </a:p>
          <a:p>
            <a:pPr lvl="1" eaLnBrk="1" hangingPunct="1"/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use enumeration</a:t>
            </a:r>
          </a:p>
        </p:txBody>
      </p:sp>
      <p:sp>
        <p:nvSpPr>
          <p:cNvPr id="12800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6B052D-0A01-4E27-8784-84D1B64FBF34}" type="slidenum">
              <a:rPr lang="en-US" alt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80</a:t>
            </a:fld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07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50" y="115888"/>
            <a:ext cx="8278813" cy="1204912"/>
          </a:xfrm>
        </p:spPr>
        <p:txBody>
          <a:bodyPr/>
          <a:lstStyle/>
          <a:p>
            <a:pPr eaLnBrk="1" hangingPunct="1"/>
            <a:r>
              <a:rPr lang="en-US" altLang="en-US" sz="3200">
                <a:latin typeface="Arial" panose="020B0604020202020204" pitchFamily="34" charset="0"/>
                <a:cs typeface="Arial" panose="020B0604020202020204" pitchFamily="34" charset="0"/>
              </a:rPr>
              <a:t>Natural Evolution </a:t>
            </a:r>
            <a:br>
              <a:rPr lang="en-US" altLang="en-US" sz="32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3200">
                <a:latin typeface="Arial" panose="020B0604020202020204" pitchFamily="34" charset="0"/>
                <a:cs typeface="Arial" panose="020B0604020202020204" pitchFamily="34" charset="0"/>
              </a:rPr>
              <a:t>as a Problem Solving Method</a:t>
            </a:r>
            <a:endParaRPr lang="en-GB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12875"/>
            <a:ext cx="8839200" cy="5256213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None/>
              <a:defRPr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theory is given: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of organisms that can reproduce (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new organisms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) in a challenging/changing environment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     (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their chances of reproduction depends on how well they cope with their environment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a way of continually generating 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diversity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in new `child’ organisms (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–new organisms are not simply copies of old ones)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  <a:defRPr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600" indent="-609600" eaLnBrk="1" hangingPunct="1">
              <a:lnSpc>
                <a:spcPct val="90000"/>
              </a:lnSpc>
              <a:buFontTx/>
              <a:buNone/>
              <a:defRPr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 `</a:t>
            </a:r>
            <a:r>
              <a:rPr lang="en-GB" sz="24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survival of the fittest’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principle will naturally emerge: </a:t>
            </a:r>
            <a:r>
              <a:rPr lang="en-GB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generations will have mixes of </a:t>
            </a:r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characteristics that tend to go along with being good at surviving in this environment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317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55468A-28BA-4962-AFCC-C748F7F2DC7D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2257</TotalTime>
  <Words>3146</Words>
  <Application>Microsoft Office PowerPoint</Application>
  <PresentationFormat>On-screen Show (4:3)</PresentationFormat>
  <Paragraphs>563</Paragraphs>
  <Slides>80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Monotype Sorts</vt:lpstr>
      <vt:lpstr>Symbol</vt:lpstr>
      <vt:lpstr>Tahoma</vt:lpstr>
      <vt:lpstr>Times New Roman</vt:lpstr>
      <vt:lpstr>Wingdings</vt:lpstr>
      <vt:lpstr>Default Design</vt:lpstr>
      <vt:lpstr>Equation</vt:lpstr>
      <vt:lpstr>Chart</vt:lpstr>
      <vt:lpstr>Evolutionary Computation</vt:lpstr>
      <vt:lpstr>Natural Genetics</vt:lpstr>
      <vt:lpstr>Genes and the Genome</vt:lpstr>
      <vt:lpstr>Example: Homo Sapiens</vt:lpstr>
      <vt:lpstr>Reproductive Cells</vt:lpstr>
      <vt:lpstr>Crossing-over during meiosis</vt:lpstr>
      <vt:lpstr>Fertilisation</vt:lpstr>
      <vt:lpstr>Natural Evolution  </vt:lpstr>
      <vt:lpstr>Natural Evolution  as a Problem Solving Method</vt:lpstr>
      <vt:lpstr> Natural Selection</vt:lpstr>
      <vt:lpstr>When changes occur ...</vt:lpstr>
      <vt:lpstr>Evolution/Survival of the Fittest</vt:lpstr>
      <vt:lpstr>Evolving</vt:lpstr>
      <vt:lpstr>PowerPoint Presentation</vt:lpstr>
      <vt:lpstr>Evolution as an Optimization Method</vt:lpstr>
      <vt:lpstr>The Magic Ingredients</vt:lpstr>
      <vt:lpstr>The Magic Ingredients</vt:lpstr>
      <vt:lpstr>When to Use EC Strategies</vt:lpstr>
      <vt:lpstr>EC Paradigms are Unique </vt:lpstr>
      <vt:lpstr>Probabilistic Transition Rules </vt:lpstr>
      <vt:lpstr>A Generic Evolutionary Algorithm </vt:lpstr>
      <vt:lpstr>PowerPoint Presentation</vt:lpstr>
      <vt:lpstr>chromosomes</vt:lpstr>
      <vt:lpstr>GA Example Problem</vt:lpstr>
      <vt:lpstr>GA Example Problem </vt:lpstr>
      <vt:lpstr>GA Example Problem</vt:lpstr>
      <vt:lpstr>GA Example Problem - Reproduction </vt:lpstr>
      <vt:lpstr>Population after Reproduction</vt:lpstr>
      <vt:lpstr>Crossover </vt:lpstr>
      <vt:lpstr>Crossover: Before and After</vt:lpstr>
      <vt:lpstr>Other crossover methods</vt:lpstr>
      <vt:lpstr>GA Example Problem: Mutation</vt:lpstr>
      <vt:lpstr>Representation of Variables </vt:lpstr>
      <vt:lpstr>Gray Coding</vt:lpstr>
      <vt:lpstr>Dynamic Range and Resolution </vt:lpstr>
      <vt:lpstr>Individual Encoding </vt:lpstr>
      <vt:lpstr>Population Size </vt:lpstr>
      <vt:lpstr>Population Initialization</vt:lpstr>
      <vt:lpstr>Fitness Calculation </vt:lpstr>
      <vt:lpstr>Reproduction </vt:lpstr>
      <vt:lpstr>Reproduction </vt:lpstr>
      <vt:lpstr>Reproduction </vt:lpstr>
      <vt:lpstr>Matrix Crossover</vt:lpstr>
      <vt:lpstr>Crossover Operators</vt:lpstr>
      <vt:lpstr>Inversion</vt:lpstr>
      <vt:lpstr>Mutation</vt:lpstr>
      <vt:lpstr>Selecting the Number of Generations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Abstract Example</vt:lpstr>
      <vt:lpstr>Example3:  One of the very first applications.  Determine the internal shape of a two-phase jet nozzle that can achieve the maximum possible thrust under given starting conditions</vt:lpstr>
      <vt:lpstr>PowerPoint Presentation</vt:lpstr>
      <vt:lpstr>Example: TSP</vt:lpstr>
      <vt:lpstr>Crossover</vt:lpstr>
      <vt:lpstr>Mutation</vt:lpstr>
      <vt:lpstr>TSP Example: 30 Cities</vt:lpstr>
      <vt:lpstr>Solution i (Distance = 941)</vt:lpstr>
      <vt:lpstr>Solution j(Distance = 800)</vt:lpstr>
      <vt:lpstr>Solution k(Distance = 652)</vt:lpstr>
      <vt:lpstr>Best Solution (Distance = 420)</vt:lpstr>
      <vt:lpstr>Overview of Performance</vt:lpstr>
      <vt:lpstr>Typical run: progression of fitness</vt:lpstr>
      <vt:lpstr>    Are long runs beneficial?</vt:lpstr>
      <vt:lpstr>Is it worth expending effort on smart initialisation?</vt:lpstr>
      <vt:lpstr>PowerPoint Presentation</vt:lpstr>
      <vt:lpstr>PowerPoint Presentation</vt:lpstr>
      <vt:lpstr>Example: 8-Queens</vt:lpstr>
      <vt:lpstr>Crossover OR mutation?</vt:lpstr>
      <vt:lpstr>Crossover OR mutation? (cont’d)</vt:lpstr>
      <vt:lpstr>Crossover OR mutation? (cont’d)</vt:lpstr>
      <vt:lpstr>When NOT to use a GA?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dwcorne</dc:creator>
  <cp:lastModifiedBy>home</cp:lastModifiedBy>
  <cp:revision>145</cp:revision>
  <dcterms:created xsi:type="dcterms:W3CDTF">1601-01-01T00:00:00Z</dcterms:created>
  <dcterms:modified xsi:type="dcterms:W3CDTF">2021-12-11T17:01:32Z</dcterms:modified>
</cp:coreProperties>
</file>